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3" r:id="rId2"/>
    <p:sldId id="327" r:id="rId3"/>
    <p:sldId id="330" r:id="rId4"/>
    <p:sldId id="328" r:id="rId5"/>
    <p:sldId id="329" r:id="rId6"/>
    <p:sldId id="291" r:id="rId7"/>
  </p:sldIdLst>
  <p:sldSz cx="9144000" cy="5143500" type="screen16x9"/>
  <p:notesSz cx="6807200" cy="99393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DCE"/>
    <a:srgbClr val="A5E348"/>
    <a:srgbClr val="63C08A"/>
    <a:srgbClr val="37A7B6"/>
    <a:srgbClr val="008961"/>
    <a:srgbClr val="E4E4E1"/>
    <a:srgbClr val="009269"/>
    <a:srgbClr val="87B1CF"/>
    <a:srgbClr val="8ED75E"/>
    <a:srgbClr val="A7F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6" autoAdjust="0"/>
    <p:restoredTop sz="94660"/>
  </p:normalViewPr>
  <p:slideViewPr>
    <p:cSldViewPr>
      <p:cViewPr varScale="1">
        <p:scale>
          <a:sx n="84" d="100"/>
          <a:sy n="84" d="100"/>
        </p:scale>
        <p:origin x="892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01" y="-67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4196C-B79F-4E2B-9EC3-915E37A7B890}" type="datetimeFigureOut">
              <a:rPr lang="zh-CN" altLang="en-US" smtClean="0"/>
              <a:pPr/>
              <a:t>2021/5/10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FDE88-548B-4371-855E-1EE0258297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905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FDE46-52AA-45F7-94F4-B31D70EF57D7}" type="datetimeFigureOut">
              <a:rPr lang="zh-CN" altLang="en-US" smtClean="0"/>
              <a:pPr/>
              <a:t>2021/5/10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A0397-404A-4D22-9B58-90EABC0936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410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39502"/>
            <a:ext cx="6804248" cy="3149685"/>
          </a:xfrm>
          <a:prstGeom prst="rect">
            <a:avLst/>
          </a:prstGeom>
        </p:spPr>
      </p:pic>
      <p:sp>
        <p:nvSpPr>
          <p:cNvPr id="12" name="圆角矩形 11"/>
          <p:cNvSpPr/>
          <p:nvPr userDrawn="1"/>
        </p:nvSpPr>
        <p:spPr>
          <a:xfrm>
            <a:off x="479170" y="3643402"/>
            <a:ext cx="8208912" cy="1163799"/>
          </a:xfrm>
          <a:prstGeom prst="roundRect">
            <a:avLst>
              <a:gd name="adj" fmla="val 754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圆角矩形 12"/>
          <p:cNvSpPr/>
          <p:nvPr userDrawn="1"/>
        </p:nvSpPr>
        <p:spPr>
          <a:xfrm>
            <a:off x="479170" y="3507854"/>
            <a:ext cx="8208912" cy="1224136"/>
          </a:xfrm>
          <a:prstGeom prst="roundRect">
            <a:avLst>
              <a:gd name="adj" fmla="val 754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560" y="1923678"/>
            <a:ext cx="4462264" cy="77666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11560" y="2787774"/>
            <a:ext cx="3096344" cy="432048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9" name="图片 8" descr="LogoSlogan-H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6012160" y="3579862"/>
            <a:ext cx="2592288" cy="10158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BD645EE-B851-4E38-A6CE-82E2D67A7729}" type="datetime1">
              <a:rPr lang="zh-CN" altLang="en-US" smtClean="0"/>
              <a:pPr/>
              <a:t>2021/5/10</a:t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88224" y="4803998"/>
            <a:ext cx="2133600" cy="273844"/>
          </a:xfrm>
        </p:spPr>
        <p:txBody>
          <a:bodyPr/>
          <a:lstStyle/>
          <a:p>
            <a:fld id="{217F8BF1-DF50-483F-9035-FAE3BD2046E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 userDrawn="1"/>
        </p:nvSpPr>
        <p:spPr>
          <a:xfrm>
            <a:off x="107504" y="141480"/>
            <a:ext cx="7416824" cy="540060"/>
          </a:xfrm>
          <a:prstGeom prst="roundRect">
            <a:avLst>
              <a:gd name="adj" fmla="val 754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圆角矩形 15"/>
          <p:cNvSpPr/>
          <p:nvPr userDrawn="1"/>
        </p:nvSpPr>
        <p:spPr>
          <a:xfrm>
            <a:off x="179512" y="141480"/>
            <a:ext cx="7560840" cy="540060"/>
          </a:xfrm>
          <a:prstGeom prst="roundRect">
            <a:avLst>
              <a:gd name="adj" fmla="val 7544"/>
            </a:avLst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283152" cy="47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789553"/>
            <a:ext cx="8229600" cy="3870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88224" y="481411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fld id="{217F8BF1-DF50-483F-9035-FAE3BD2046E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755576" y="4659982"/>
            <a:ext cx="763284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s.png"/>
          <p:cNvPicPr>
            <a:picLocks noChangeAspect="1"/>
          </p:cNvPicPr>
          <p:nvPr userDrawn="1"/>
        </p:nvPicPr>
        <p:blipFill>
          <a:blip r:embed="rId4" cstate="print">
            <a:lum bright="10000" contrast="-10000"/>
          </a:blip>
          <a:stretch>
            <a:fillRect/>
          </a:stretch>
        </p:blipFill>
        <p:spPr>
          <a:xfrm>
            <a:off x="3303799" y="4851744"/>
            <a:ext cx="2045995" cy="187908"/>
          </a:xfrm>
          <a:prstGeom prst="rect">
            <a:avLst/>
          </a:prstGeom>
        </p:spPr>
      </p:pic>
      <p:pic>
        <p:nvPicPr>
          <p:cNvPr id="10" name="图片 9" descr="3.png"/>
          <p:cNvPicPr>
            <a:picLocks noChangeAspect="1"/>
          </p:cNvPicPr>
          <p:nvPr userDrawn="1"/>
        </p:nvPicPr>
        <p:blipFill>
          <a:blip r:embed="rId5" cstate="print"/>
          <a:srcRect b="24157"/>
          <a:stretch>
            <a:fillRect/>
          </a:stretch>
        </p:blipFill>
        <p:spPr>
          <a:xfrm>
            <a:off x="8045374" y="267494"/>
            <a:ext cx="847106" cy="369269"/>
          </a:xfrm>
          <a:prstGeom prst="rect">
            <a:avLst/>
          </a:prstGeom>
        </p:spPr>
      </p:pic>
      <p:pic>
        <p:nvPicPr>
          <p:cNvPr id="11" name="內容版面配置區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825" y="4731990"/>
            <a:ext cx="803568" cy="3717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600" b="1" kern="1200">
          <a:solidFill>
            <a:schemeClr val="tx1"/>
          </a:solidFill>
          <a:latin typeface="微软雅黑" pitchFamily="34" charset="-122"/>
          <a:ea typeface="微软雅黑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微软雅黑" pitchFamily="34" charset="-122"/>
          <a:ea typeface="微软雅黑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微软雅黑" pitchFamily="34" charset="-122"/>
          <a:ea typeface="微软雅黑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微软雅黑" pitchFamily="34" charset="-122"/>
          <a:ea typeface="微软雅黑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75000"/>
              <a:lumOff val="25000"/>
            </a:schemeClr>
          </a:solidFill>
          <a:latin typeface="微软雅黑" pitchFamily="34" charset="-122"/>
          <a:ea typeface="微软雅黑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>
              <a:lumMod val="75000"/>
              <a:lumOff val="25000"/>
            </a:schemeClr>
          </a:solidFill>
          <a:latin typeface="微软雅黑" pitchFamily="34" charset="-122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835696" y="1475974"/>
            <a:ext cx="6336704" cy="3184007"/>
          </a:xfrm>
          <a:prstGeom prst="rect">
            <a:avLst/>
          </a:prstGeom>
          <a:blipFill dpi="0" rotWithShape="1">
            <a:blip r:embed="rId2">
              <a:alphaModFix amt="1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781971"/>
            <a:ext cx="4967564" cy="124189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40046" y="895084"/>
            <a:ext cx="19104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000" dirty="0">
                <a:solidFill>
                  <a:srgbClr val="008961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TCC</a:t>
            </a:r>
            <a:endParaRPr lang="zh-TW" altLang="en-US" sz="6000" dirty="0">
              <a:solidFill>
                <a:srgbClr val="008961"/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5" b="100000" l="9994" r="898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2855" y="2571750"/>
            <a:ext cx="3429001" cy="25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5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獎學金頒發流程 </a:t>
            </a:r>
            <a:r>
              <a:rPr lang="en-US" altLang="zh-TW" dirty="0"/>
              <a:t>–</a:t>
            </a:r>
            <a:r>
              <a:rPr lang="zh-TW" altLang="en-US" dirty="0"/>
              <a:t> 對象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8BF1-DF50-483F-9035-FAE3BD2046E5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C30C71F3-BAFF-604C-91F6-8571CB8B138D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7" name="Chevron 1">
            <a:extLst>
              <a:ext uri="{FF2B5EF4-FFF2-40B4-BE49-F238E27FC236}">
                <a16:creationId xmlns:a16="http://schemas.microsoft.com/office/drawing/2014/main" id="{9BD64A34-96F0-5944-B166-0A3BB9E3547D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8" name="Chevron 3">
            <a:extLst>
              <a:ext uri="{FF2B5EF4-FFF2-40B4-BE49-F238E27FC236}">
                <a16:creationId xmlns:a16="http://schemas.microsoft.com/office/drawing/2014/main" id="{C68DF2D2-60F8-E942-92E5-57A5407514E2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9" name="Chevron 4">
            <a:extLst>
              <a:ext uri="{FF2B5EF4-FFF2-40B4-BE49-F238E27FC236}">
                <a16:creationId xmlns:a16="http://schemas.microsoft.com/office/drawing/2014/main" id="{C91F1C2B-A58C-BA48-9265-C5BBB0F57EEC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0" name="Chevron 5">
            <a:extLst>
              <a:ext uri="{FF2B5EF4-FFF2-40B4-BE49-F238E27FC236}">
                <a16:creationId xmlns:a16="http://schemas.microsoft.com/office/drawing/2014/main" id="{C491135C-3625-C34C-B01D-755ACD364867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22" name="矩形 21"/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23" name="矩形 22"/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24" name="矩形 23"/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25" name="矩形 24"/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61" name="矩形 60"/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2" name="直線接點 61"/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/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4/16~5/20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Freeform 582">
            <a:extLst>
              <a:ext uri="{FF2B5EF4-FFF2-40B4-BE49-F238E27FC236}">
                <a16:creationId xmlns:a16="http://schemas.microsoft.com/office/drawing/2014/main" id="{753EB950-7C07-8B42-8DEB-C40F915F5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357" y="2311089"/>
            <a:ext cx="506681" cy="504056"/>
          </a:xfrm>
          <a:custGeom>
            <a:avLst/>
            <a:gdLst/>
            <a:ahLst/>
            <a:cxnLst/>
            <a:rect l="0" t="0" r="r" b="b"/>
            <a:pathLst>
              <a:path w="306026" h="304441">
                <a:moveTo>
                  <a:pt x="153014" y="133829"/>
                </a:moveTo>
                <a:lnTo>
                  <a:pt x="88763" y="152147"/>
                </a:lnTo>
                <a:cubicBezTo>
                  <a:pt x="85891" y="152866"/>
                  <a:pt x="84097" y="155739"/>
                  <a:pt x="84097" y="158613"/>
                </a:cubicBezTo>
                <a:lnTo>
                  <a:pt x="84097" y="259184"/>
                </a:lnTo>
                <a:cubicBezTo>
                  <a:pt x="84097" y="267086"/>
                  <a:pt x="89840" y="273910"/>
                  <a:pt x="97377" y="275706"/>
                </a:cubicBezTo>
                <a:lnTo>
                  <a:pt x="97377" y="192376"/>
                </a:lnTo>
                <a:cubicBezTo>
                  <a:pt x="97377" y="190221"/>
                  <a:pt x="98813" y="188784"/>
                  <a:pt x="100967" y="188784"/>
                </a:cubicBezTo>
                <a:cubicBezTo>
                  <a:pt x="103121" y="188784"/>
                  <a:pt x="104915" y="190221"/>
                  <a:pt x="104915" y="192376"/>
                </a:cubicBezTo>
                <a:lnTo>
                  <a:pt x="104915" y="278221"/>
                </a:lnTo>
                <a:cubicBezTo>
                  <a:pt x="104915" y="287200"/>
                  <a:pt x="124657" y="297257"/>
                  <a:pt x="153014" y="297257"/>
                </a:cubicBezTo>
                <a:cubicBezTo>
                  <a:pt x="181729" y="297257"/>
                  <a:pt x="201472" y="287200"/>
                  <a:pt x="201472" y="278221"/>
                </a:cubicBezTo>
                <a:lnTo>
                  <a:pt x="201472" y="192376"/>
                </a:lnTo>
                <a:cubicBezTo>
                  <a:pt x="201472" y="190221"/>
                  <a:pt x="202907" y="188784"/>
                  <a:pt x="205061" y="188784"/>
                </a:cubicBezTo>
                <a:cubicBezTo>
                  <a:pt x="207215" y="188784"/>
                  <a:pt x="208651" y="190221"/>
                  <a:pt x="208651" y="192376"/>
                </a:cubicBezTo>
                <a:lnTo>
                  <a:pt x="208651" y="275706"/>
                </a:lnTo>
                <a:cubicBezTo>
                  <a:pt x="216547" y="273910"/>
                  <a:pt x="222290" y="267086"/>
                  <a:pt x="222290" y="259184"/>
                </a:cubicBezTo>
                <a:lnTo>
                  <a:pt x="222290" y="158613"/>
                </a:lnTo>
                <a:cubicBezTo>
                  <a:pt x="222290" y="155739"/>
                  <a:pt x="220137" y="152866"/>
                  <a:pt x="217265" y="152147"/>
                </a:cubicBezTo>
                <a:lnTo>
                  <a:pt x="153014" y="133829"/>
                </a:lnTo>
                <a:close/>
                <a:moveTo>
                  <a:pt x="132195" y="55168"/>
                </a:moveTo>
                <a:cubicBezTo>
                  <a:pt x="128606" y="55168"/>
                  <a:pt x="125375" y="58041"/>
                  <a:pt x="125375" y="61992"/>
                </a:cubicBezTo>
                <a:lnTo>
                  <a:pt x="125375" y="102939"/>
                </a:lnTo>
                <a:cubicBezTo>
                  <a:pt x="125375" y="108686"/>
                  <a:pt x="128606" y="113715"/>
                  <a:pt x="133272" y="116947"/>
                </a:cubicBezTo>
                <a:lnTo>
                  <a:pt x="143681" y="123772"/>
                </a:lnTo>
                <a:cubicBezTo>
                  <a:pt x="149424" y="127723"/>
                  <a:pt x="156603" y="127723"/>
                  <a:pt x="162705" y="123772"/>
                </a:cubicBezTo>
                <a:lnTo>
                  <a:pt x="173115" y="116947"/>
                </a:lnTo>
                <a:cubicBezTo>
                  <a:pt x="177781" y="113715"/>
                  <a:pt x="180652" y="108686"/>
                  <a:pt x="180652" y="102939"/>
                </a:cubicBezTo>
                <a:lnTo>
                  <a:pt x="180652" y="61992"/>
                </a:lnTo>
                <a:cubicBezTo>
                  <a:pt x="180652" y="58041"/>
                  <a:pt x="177422" y="55168"/>
                  <a:pt x="173833" y="55168"/>
                </a:cubicBezTo>
                <a:lnTo>
                  <a:pt x="132195" y="55168"/>
                </a:lnTo>
                <a:close/>
                <a:moveTo>
                  <a:pt x="132195" y="47625"/>
                </a:moveTo>
                <a:lnTo>
                  <a:pt x="173833" y="47625"/>
                </a:lnTo>
                <a:cubicBezTo>
                  <a:pt x="181729" y="47625"/>
                  <a:pt x="188190" y="54090"/>
                  <a:pt x="188190" y="61992"/>
                </a:cubicBezTo>
                <a:lnTo>
                  <a:pt x="188190" y="102939"/>
                </a:lnTo>
                <a:cubicBezTo>
                  <a:pt x="188190" y="111200"/>
                  <a:pt x="183883" y="118743"/>
                  <a:pt x="177063" y="123413"/>
                </a:cubicBezTo>
                <a:lnTo>
                  <a:pt x="167013" y="130237"/>
                </a:lnTo>
                <a:lnTo>
                  <a:pt x="219419" y="144964"/>
                </a:lnTo>
                <a:cubicBezTo>
                  <a:pt x="225521" y="146760"/>
                  <a:pt x="229828" y="152147"/>
                  <a:pt x="229828" y="158613"/>
                </a:cubicBezTo>
                <a:lnTo>
                  <a:pt x="229828" y="259184"/>
                </a:lnTo>
                <a:cubicBezTo>
                  <a:pt x="229828" y="271755"/>
                  <a:pt x="220137" y="282172"/>
                  <a:pt x="207933" y="283608"/>
                </a:cubicBezTo>
                <a:cubicBezTo>
                  <a:pt x="202907" y="295820"/>
                  <a:pt x="181011" y="304441"/>
                  <a:pt x="153014" y="304441"/>
                </a:cubicBezTo>
                <a:cubicBezTo>
                  <a:pt x="125016" y="304441"/>
                  <a:pt x="103121" y="295820"/>
                  <a:pt x="98454" y="283608"/>
                </a:cubicBezTo>
                <a:cubicBezTo>
                  <a:pt x="86250" y="282172"/>
                  <a:pt x="76200" y="271755"/>
                  <a:pt x="76200" y="259184"/>
                </a:cubicBezTo>
                <a:lnTo>
                  <a:pt x="76200" y="158613"/>
                </a:lnTo>
                <a:cubicBezTo>
                  <a:pt x="76200" y="152147"/>
                  <a:pt x="80507" y="146760"/>
                  <a:pt x="86609" y="144964"/>
                </a:cubicBezTo>
                <a:lnTo>
                  <a:pt x="139374" y="130237"/>
                </a:lnTo>
                <a:lnTo>
                  <a:pt x="128965" y="123413"/>
                </a:lnTo>
                <a:cubicBezTo>
                  <a:pt x="122145" y="118743"/>
                  <a:pt x="118196" y="111200"/>
                  <a:pt x="118196" y="102939"/>
                </a:cubicBezTo>
                <a:lnTo>
                  <a:pt x="118196" y="61992"/>
                </a:lnTo>
                <a:cubicBezTo>
                  <a:pt x="118196" y="54090"/>
                  <a:pt x="124657" y="47625"/>
                  <a:pt x="132195" y="47625"/>
                </a:cubicBezTo>
                <a:close/>
                <a:moveTo>
                  <a:pt x="208126" y="7557"/>
                </a:moveTo>
                <a:cubicBezTo>
                  <a:pt x="204152" y="7557"/>
                  <a:pt x="201262" y="10436"/>
                  <a:pt x="201262" y="14035"/>
                </a:cubicBezTo>
                <a:lnTo>
                  <a:pt x="201262" y="55059"/>
                </a:lnTo>
                <a:cubicBezTo>
                  <a:pt x="201262" y="60817"/>
                  <a:pt x="204152" y="66215"/>
                  <a:pt x="208848" y="69454"/>
                </a:cubicBezTo>
                <a:lnTo>
                  <a:pt x="219324" y="76291"/>
                </a:lnTo>
                <a:cubicBezTo>
                  <a:pt x="225105" y="80250"/>
                  <a:pt x="232691" y="80250"/>
                  <a:pt x="238471" y="76291"/>
                </a:cubicBezTo>
                <a:lnTo>
                  <a:pt x="248947" y="69454"/>
                </a:lnTo>
                <a:cubicBezTo>
                  <a:pt x="253644" y="66215"/>
                  <a:pt x="256534" y="60817"/>
                  <a:pt x="256534" y="55059"/>
                </a:cubicBezTo>
                <a:lnTo>
                  <a:pt x="256534" y="14035"/>
                </a:lnTo>
                <a:cubicBezTo>
                  <a:pt x="256534" y="10436"/>
                  <a:pt x="253644" y="7557"/>
                  <a:pt x="249670" y="7557"/>
                </a:cubicBezTo>
                <a:lnTo>
                  <a:pt x="208126" y="7557"/>
                </a:lnTo>
                <a:close/>
                <a:moveTo>
                  <a:pt x="56175" y="7557"/>
                </a:moveTo>
                <a:cubicBezTo>
                  <a:pt x="52550" y="7557"/>
                  <a:pt x="49289" y="10436"/>
                  <a:pt x="49289" y="14035"/>
                </a:cubicBezTo>
                <a:lnTo>
                  <a:pt x="49289" y="55059"/>
                </a:lnTo>
                <a:cubicBezTo>
                  <a:pt x="49289" y="60817"/>
                  <a:pt x="52188" y="66215"/>
                  <a:pt x="57262" y="69454"/>
                </a:cubicBezTo>
                <a:lnTo>
                  <a:pt x="67410" y="76291"/>
                </a:lnTo>
                <a:cubicBezTo>
                  <a:pt x="73208" y="80250"/>
                  <a:pt x="81181" y="80250"/>
                  <a:pt x="86618" y="76291"/>
                </a:cubicBezTo>
                <a:lnTo>
                  <a:pt x="97128" y="69454"/>
                </a:lnTo>
                <a:cubicBezTo>
                  <a:pt x="102202" y="66215"/>
                  <a:pt x="105101" y="60817"/>
                  <a:pt x="105101" y="55059"/>
                </a:cubicBezTo>
                <a:lnTo>
                  <a:pt x="105101" y="14035"/>
                </a:lnTo>
                <a:cubicBezTo>
                  <a:pt x="105101" y="10436"/>
                  <a:pt x="101839" y="7557"/>
                  <a:pt x="98215" y="7557"/>
                </a:cubicBezTo>
                <a:lnTo>
                  <a:pt x="56175" y="7557"/>
                </a:lnTo>
                <a:close/>
                <a:moveTo>
                  <a:pt x="208126" y="0"/>
                </a:moveTo>
                <a:lnTo>
                  <a:pt x="249670" y="0"/>
                </a:lnTo>
                <a:cubicBezTo>
                  <a:pt x="257618" y="0"/>
                  <a:pt x="264120" y="6118"/>
                  <a:pt x="264120" y="14035"/>
                </a:cubicBezTo>
                <a:lnTo>
                  <a:pt x="264120" y="55059"/>
                </a:lnTo>
                <a:cubicBezTo>
                  <a:pt x="264120" y="63336"/>
                  <a:pt x="260146" y="70893"/>
                  <a:pt x="253283" y="75571"/>
                </a:cubicBezTo>
                <a:lnTo>
                  <a:pt x="243167" y="82049"/>
                </a:lnTo>
                <a:lnTo>
                  <a:pt x="295550" y="96803"/>
                </a:lnTo>
                <a:cubicBezTo>
                  <a:pt x="301691" y="98963"/>
                  <a:pt x="306026" y="104361"/>
                  <a:pt x="306026" y="110478"/>
                </a:cubicBezTo>
                <a:lnTo>
                  <a:pt x="306026" y="211240"/>
                </a:lnTo>
                <a:cubicBezTo>
                  <a:pt x="306026" y="223835"/>
                  <a:pt x="296633" y="234271"/>
                  <a:pt x="283989" y="235711"/>
                </a:cubicBezTo>
                <a:cubicBezTo>
                  <a:pt x="280016" y="244707"/>
                  <a:pt x="260146" y="249026"/>
                  <a:pt x="241000" y="250465"/>
                </a:cubicBezTo>
                <a:cubicBezTo>
                  <a:pt x="238832" y="250465"/>
                  <a:pt x="237387" y="249026"/>
                  <a:pt x="237387" y="246867"/>
                </a:cubicBezTo>
                <a:cubicBezTo>
                  <a:pt x="237026" y="245067"/>
                  <a:pt x="238471" y="243268"/>
                  <a:pt x="240639" y="242908"/>
                </a:cubicBezTo>
                <a:cubicBezTo>
                  <a:pt x="267010" y="241469"/>
                  <a:pt x="277487" y="234631"/>
                  <a:pt x="277487" y="232112"/>
                </a:cubicBezTo>
                <a:lnTo>
                  <a:pt x="277487" y="144665"/>
                </a:lnTo>
                <a:cubicBezTo>
                  <a:pt x="277487" y="142506"/>
                  <a:pt x="279293" y="141067"/>
                  <a:pt x="281099" y="141067"/>
                </a:cubicBezTo>
                <a:cubicBezTo>
                  <a:pt x="283267" y="141067"/>
                  <a:pt x="285073" y="142506"/>
                  <a:pt x="285073" y="144665"/>
                </a:cubicBezTo>
                <a:lnTo>
                  <a:pt x="285073" y="228154"/>
                </a:lnTo>
                <a:cubicBezTo>
                  <a:pt x="292660" y="226354"/>
                  <a:pt x="298440" y="219517"/>
                  <a:pt x="298440" y="211240"/>
                </a:cubicBezTo>
                <a:lnTo>
                  <a:pt x="298440" y="110478"/>
                </a:lnTo>
                <a:cubicBezTo>
                  <a:pt x="298440" y="107599"/>
                  <a:pt x="296633" y="105080"/>
                  <a:pt x="293382" y="104001"/>
                </a:cubicBezTo>
                <a:lnTo>
                  <a:pt x="229078" y="85648"/>
                </a:lnTo>
                <a:lnTo>
                  <a:pt x="199817" y="93924"/>
                </a:lnTo>
                <a:cubicBezTo>
                  <a:pt x="198010" y="94644"/>
                  <a:pt x="195843" y="93205"/>
                  <a:pt x="195482" y="91405"/>
                </a:cubicBezTo>
                <a:cubicBezTo>
                  <a:pt x="194759" y="89606"/>
                  <a:pt x="195843" y="87447"/>
                  <a:pt x="198010" y="86727"/>
                </a:cubicBezTo>
                <a:lnTo>
                  <a:pt x="214628" y="82049"/>
                </a:lnTo>
                <a:lnTo>
                  <a:pt x="204874" y="75571"/>
                </a:lnTo>
                <a:cubicBezTo>
                  <a:pt x="197649" y="70893"/>
                  <a:pt x="193675" y="63336"/>
                  <a:pt x="193675" y="55059"/>
                </a:cubicBezTo>
                <a:lnTo>
                  <a:pt x="193675" y="14035"/>
                </a:lnTo>
                <a:cubicBezTo>
                  <a:pt x="193675" y="6118"/>
                  <a:pt x="200178" y="0"/>
                  <a:pt x="208126" y="0"/>
                </a:cubicBezTo>
                <a:close/>
                <a:moveTo>
                  <a:pt x="56175" y="0"/>
                </a:moveTo>
                <a:lnTo>
                  <a:pt x="98215" y="0"/>
                </a:lnTo>
                <a:cubicBezTo>
                  <a:pt x="106188" y="0"/>
                  <a:pt x="112349" y="6118"/>
                  <a:pt x="112349" y="14035"/>
                </a:cubicBezTo>
                <a:lnTo>
                  <a:pt x="112349" y="55059"/>
                </a:lnTo>
                <a:cubicBezTo>
                  <a:pt x="112349" y="63336"/>
                  <a:pt x="108363" y="70893"/>
                  <a:pt x="101477" y="75571"/>
                </a:cubicBezTo>
                <a:lnTo>
                  <a:pt x="91329" y="82049"/>
                </a:lnTo>
                <a:lnTo>
                  <a:pt x="108363" y="86727"/>
                </a:lnTo>
                <a:cubicBezTo>
                  <a:pt x="110175" y="87447"/>
                  <a:pt x="111262" y="89606"/>
                  <a:pt x="110900" y="91405"/>
                </a:cubicBezTo>
                <a:cubicBezTo>
                  <a:pt x="110175" y="93205"/>
                  <a:pt x="108000" y="94644"/>
                  <a:pt x="106188" y="93924"/>
                </a:cubicBezTo>
                <a:lnTo>
                  <a:pt x="77195" y="85648"/>
                </a:lnTo>
                <a:lnTo>
                  <a:pt x="12322" y="104001"/>
                </a:lnTo>
                <a:cubicBezTo>
                  <a:pt x="9060" y="105080"/>
                  <a:pt x="7248" y="107599"/>
                  <a:pt x="7248" y="110478"/>
                </a:cubicBezTo>
                <a:lnTo>
                  <a:pt x="7248" y="211240"/>
                </a:lnTo>
                <a:cubicBezTo>
                  <a:pt x="7248" y="219517"/>
                  <a:pt x="13047" y="226354"/>
                  <a:pt x="20658" y="228154"/>
                </a:cubicBezTo>
                <a:lnTo>
                  <a:pt x="20658" y="144665"/>
                </a:lnTo>
                <a:cubicBezTo>
                  <a:pt x="20658" y="142506"/>
                  <a:pt x="22470" y="141067"/>
                  <a:pt x="24644" y="141067"/>
                </a:cubicBezTo>
                <a:cubicBezTo>
                  <a:pt x="26819" y="141067"/>
                  <a:pt x="28268" y="142506"/>
                  <a:pt x="28268" y="144665"/>
                </a:cubicBezTo>
                <a:lnTo>
                  <a:pt x="28268" y="232112"/>
                </a:lnTo>
                <a:cubicBezTo>
                  <a:pt x="28268" y="234631"/>
                  <a:pt x="39141" y="241469"/>
                  <a:pt x="65597" y="242908"/>
                </a:cubicBezTo>
                <a:cubicBezTo>
                  <a:pt x="67410" y="243268"/>
                  <a:pt x="69222" y="245067"/>
                  <a:pt x="68859" y="246867"/>
                </a:cubicBezTo>
                <a:cubicBezTo>
                  <a:pt x="68859" y="249026"/>
                  <a:pt x="67047" y="250465"/>
                  <a:pt x="65235" y="250465"/>
                </a:cubicBezTo>
                <a:cubicBezTo>
                  <a:pt x="64873" y="250465"/>
                  <a:pt x="64873" y="250465"/>
                  <a:pt x="64873" y="250465"/>
                </a:cubicBezTo>
                <a:cubicBezTo>
                  <a:pt x="46027" y="249026"/>
                  <a:pt x="25731" y="244707"/>
                  <a:pt x="21745" y="235711"/>
                </a:cubicBezTo>
                <a:cubicBezTo>
                  <a:pt x="9423" y="234271"/>
                  <a:pt x="0" y="223835"/>
                  <a:pt x="0" y="211240"/>
                </a:cubicBezTo>
                <a:lnTo>
                  <a:pt x="0" y="110478"/>
                </a:lnTo>
                <a:cubicBezTo>
                  <a:pt x="0" y="104361"/>
                  <a:pt x="3986" y="98963"/>
                  <a:pt x="10147" y="96803"/>
                </a:cubicBezTo>
                <a:lnTo>
                  <a:pt x="63060" y="82049"/>
                </a:lnTo>
                <a:lnTo>
                  <a:pt x="52913" y="75571"/>
                </a:lnTo>
                <a:cubicBezTo>
                  <a:pt x="46027" y="70893"/>
                  <a:pt x="41678" y="63336"/>
                  <a:pt x="41678" y="55059"/>
                </a:cubicBezTo>
                <a:lnTo>
                  <a:pt x="41678" y="14035"/>
                </a:lnTo>
                <a:cubicBezTo>
                  <a:pt x="41678" y="6118"/>
                  <a:pt x="48201" y="0"/>
                  <a:pt x="56175" y="0"/>
                </a:cubicBezTo>
                <a:close/>
              </a:path>
            </a:pathLst>
          </a:custGeom>
          <a:solidFill>
            <a:srgbClr val="229DCE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2246815" y="3356076"/>
            <a:ext cx="2938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學士 </a:t>
            </a:r>
            <a:r>
              <a:rPr lang="en-US" altLang="zh-TW" sz="3200" b="1" dirty="0">
                <a:solidFill>
                  <a:srgbClr val="229D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200" b="1" dirty="0">
                <a:solidFill>
                  <a:srgbClr val="229D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碩士 </a:t>
            </a:r>
            <a:r>
              <a:rPr lang="en-US" altLang="zh-TW" sz="3200" b="1" dirty="0">
                <a:solidFill>
                  <a:srgbClr val="229D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200" b="1" dirty="0">
                <a:solidFill>
                  <a:srgbClr val="229D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endParaRPr lang="zh-TW" altLang="en-US" dirty="0"/>
          </a:p>
        </p:txBody>
      </p:sp>
      <p:sp>
        <p:nvSpPr>
          <p:cNvPr id="76" name="Freeform 642">
            <a:extLst>
              <a:ext uri="{FF2B5EF4-FFF2-40B4-BE49-F238E27FC236}">
                <a16:creationId xmlns:a16="http://schemas.microsoft.com/office/drawing/2014/main" id="{C26A0487-B997-6B4A-AFE1-918E3563A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788" y="3291830"/>
            <a:ext cx="596205" cy="596207"/>
          </a:xfrm>
          <a:custGeom>
            <a:avLst/>
            <a:gdLst/>
            <a:ahLst/>
            <a:cxnLst/>
            <a:rect l="0" t="0" r="r" b="b"/>
            <a:pathLst>
              <a:path w="305308" h="305668">
                <a:moveTo>
                  <a:pt x="97661" y="218183"/>
                </a:moveTo>
                <a:lnTo>
                  <a:pt x="97661" y="236608"/>
                </a:lnTo>
                <a:cubicBezTo>
                  <a:pt x="97661" y="255394"/>
                  <a:pt x="112729" y="270568"/>
                  <a:pt x="131026" y="270568"/>
                </a:cubicBezTo>
                <a:lnTo>
                  <a:pt x="134972" y="270568"/>
                </a:lnTo>
                <a:lnTo>
                  <a:pt x="134972" y="247807"/>
                </a:lnTo>
                <a:lnTo>
                  <a:pt x="131026" y="247807"/>
                </a:lnTo>
                <a:cubicBezTo>
                  <a:pt x="124927" y="247807"/>
                  <a:pt x="119904" y="243111"/>
                  <a:pt x="119904" y="236608"/>
                </a:cubicBezTo>
                <a:lnTo>
                  <a:pt x="119904" y="218183"/>
                </a:lnTo>
                <a:lnTo>
                  <a:pt x="97661" y="218183"/>
                </a:lnTo>
                <a:close/>
                <a:moveTo>
                  <a:pt x="171924" y="203371"/>
                </a:moveTo>
                <a:lnTo>
                  <a:pt x="171924" y="240582"/>
                </a:lnTo>
                <a:lnTo>
                  <a:pt x="175870" y="240582"/>
                </a:lnTo>
                <a:cubicBezTo>
                  <a:pt x="178023" y="240582"/>
                  <a:pt x="179458" y="238776"/>
                  <a:pt x="179458" y="236608"/>
                </a:cubicBezTo>
                <a:lnTo>
                  <a:pt x="179458" y="206983"/>
                </a:lnTo>
                <a:cubicBezTo>
                  <a:pt x="179458" y="204816"/>
                  <a:pt x="178023" y="203371"/>
                  <a:pt x="175870" y="203371"/>
                </a:cubicBezTo>
                <a:lnTo>
                  <a:pt x="171924" y="203371"/>
                </a:lnTo>
                <a:close/>
                <a:moveTo>
                  <a:pt x="142147" y="203371"/>
                </a:moveTo>
                <a:lnTo>
                  <a:pt x="142147" y="285741"/>
                </a:lnTo>
                <a:lnTo>
                  <a:pt x="164749" y="285741"/>
                </a:lnTo>
                <a:lnTo>
                  <a:pt x="164749" y="203371"/>
                </a:lnTo>
                <a:lnTo>
                  <a:pt x="142147" y="203371"/>
                </a:lnTo>
                <a:close/>
                <a:moveTo>
                  <a:pt x="131026" y="128225"/>
                </a:moveTo>
                <a:cubicBezTo>
                  <a:pt x="129232" y="128225"/>
                  <a:pt x="127438" y="129670"/>
                  <a:pt x="127438" y="131838"/>
                </a:cubicBezTo>
                <a:lnTo>
                  <a:pt x="127438" y="162185"/>
                </a:lnTo>
                <a:cubicBezTo>
                  <a:pt x="127438" y="163992"/>
                  <a:pt x="129232" y="165798"/>
                  <a:pt x="131026" y="165798"/>
                </a:cubicBezTo>
                <a:lnTo>
                  <a:pt x="134972" y="165798"/>
                </a:lnTo>
                <a:lnTo>
                  <a:pt x="134972" y="128225"/>
                </a:lnTo>
                <a:lnTo>
                  <a:pt x="131026" y="128225"/>
                </a:lnTo>
                <a:close/>
                <a:moveTo>
                  <a:pt x="171924" y="98239"/>
                </a:moveTo>
                <a:lnTo>
                  <a:pt x="171924" y="121000"/>
                </a:lnTo>
                <a:lnTo>
                  <a:pt x="175870" y="121000"/>
                </a:lnTo>
                <a:cubicBezTo>
                  <a:pt x="181969" y="121000"/>
                  <a:pt x="186992" y="125696"/>
                  <a:pt x="186992" y="131838"/>
                </a:cubicBezTo>
                <a:lnTo>
                  <a:pt x="186992" y="150986"/>
                </a:lnTo>
                <a:lnTo>
                  <a:pt x="209235" y="150986"/>
                </a:lnTo>
                <a:lnTo>
                  <a:pt x="209235" y="131838"/>
                </a:lnTo>
                <a:cubicBezTo>
                  <a:pt x="209235" y="113413"/>
                  <a:pt x="194167" y="98239"/>
                  <a:pt x="175870" y="98239"/>
                </a:cubicBezTo>
                <a:lnTo>
                  <a:pt x="171924" y="98239"/>
                </a:lnTo>
                <a:close/>
                <a:moveTo>
                  <a:pt x="131026" y="98239"/>
                </a:moveTo>
                <a:cubicBezTo>
                  <a:pt x="112729" y="98239"/>
                  <a:pt x="97661" y="113413"/>
                  <a:pt x="97661" y="131838"/>
                </a:cubicBezTo>
                <a:lnTo>
                  <a:pt x="97661" y="162185"/>
                </a:lnTo>
                <a:cubicBezTo>
                  <a:pt x="97661" y="180610"/>
                  <a:pt x="112729" y="195784"/>
                  <a:pt x="131026" y="195784"/>
                </a:cubicBezTo>
                <a:lnTo>
                  <a:pt x="175870" y="195784"/>
                </a:lnTo>
                <a:cubicBezTo>
                  <a:pt x="181969" y="195784"/>
                  <a:pt x="186992" y="200480"/>
                  <a:pt x="186992" y="206983"/>
                </a:cubicBezTo>
                <a:lnTo>
                  <a:pt x="186992" y="236608"/>
                </a:lnTo>
                <a:cubicBezTo>
                  <a:pt x="186992" y="243111"/>
                  <a:pt x="181969" y="247807"/>
                  <a:pt x="175870" y="247807"/>
                </a:cubicBezTo>
                <a:lnTo>
                  <a:pt x="171924" y="247807"/>
                </a:lnTo>
                <a:lnTo>
                  <a:pt x="171924" y="270568"/>
                </a:lnTo>
                <a:lnTo>
                  <a:pt x="175870" y="270568"/>
                </a:lnTo>
                <a:cubicBezTo>
                  <a:pt x="194167" y="270568"/>
                  <a:pt x="209235" y="255394"/>
                  <a:pt x="209235" y="236608"/>
                </a:cubicBezTo>
                <a:lnTo>
                  <a:pt x="209235" y="206983"/>
                </a:lnTo>
                <a:cubicBezTo>
                  <a:pt x="209235" y="188558"/>
                  <a:pt x="194167" y="173023"/>
                  <a:pt x="175870" y="173023"/>
                </a:cubicBezTo>
                <a:lnTo>
                  <a:pt x="131026" y="173023"/>
                </a:lnTo>
                <a:cubicBezTo>
                  <a:pt x="124927" y="173023"/>
                  <a:pt x="119904" y="168327"/>
                  <a:pt x="119904" y="162185"/>
                </a:cubicBezTo>
                <a:lnTo>
                  <a:pt x="119904" y="131838"/>
                </a:lnTo>
                <a:cubicBezTo>
                  <a:pt x="119904" y="125696"/>
                  <a:pt x="124927" y="121000"/>
                  <a:pt x="131026" y="121000"/>
                </a:cubicBezTo>
                <a:lnTo>
                  <a:pt x="134972" y="121000"/>
                </a:lnTo>
                <a:lnTo>
                  <a:pt x="134972" y="98239"/>
                </a:lnTo>
                <a:lnTo>
                  <a:pt x="131026" y="98239"/>
                </a:lnTo>
                <a:close/>
                <a:moveTo>
                  <a:pt x="142147" y="83427"/>
                </a:moveTo>
                <a:lnTo>
                  <a:pt x="142147" y="165798"/>
                </a:lnTo>
                <a:lnTo>
                  <a:pt x="164749" y="165798"/>
                </a:lnTo>
                <a:lnTo>
                  <a:pt x="164749" y="83427"/>
                </a:lnTo>
                <a:lnTo>
                  <a:pt x="142147" y="83427"/>
                </a:lnTo>
                <a:close/>
                <a:moveTo>
                  <a:pt x="138559" y="75840"/>
                </a:moveTo>
                <a:lnTo>
                  <a:pt x="168336" y="75840"/>
                </a:lnTo>
                <a:cubicBezTo>
                  <a:pt x="170489" y="75840"/>
                  <a:pt x="171924" y="77647"/>
                  <a:pt x="171924" y="79814"/>
                </a:cubicBezTo>
                <a:lnTo>
                  <a:pt x="171924" y="90653"/>
                </a:lnTo>
                <a:lnTo>
                  <a:pt x="175870" y="90653"/>
                </a:lnTo>
                <a:cubicBezTo>
                  <a:pt x="198472" y="90653"/>
                  <a:pt x="216768" y="109078"/>
                  <a:pt x="216768" y="131838"/>
                </a:cubicBezTo>
                <a:lnTo>
                  <a:pt x="216768" y="154598"/>
                </a:lnTo>
                <a:cubicBezTo>
                  <a:pt x="216768" y="156405"/>
                  <a:pt x="214975" y="158211"/>
                  <a:pt x="212822" y="158211"/>
                </a:cubicBezTo>
                <a:lnTo>
                  <a:pt x="183404" y="158211"/>
                </a:lnTo>
                <a:cubicBezTo>
                  <a:pt x="181252" y="158211"/>
                  <a:pt x="179458" y="156405"/>
                  <a:pt x="179458" y="154598"/>
                </a:cubicBezTo>
                <a:lnTo>
                  <a:pt x="179458" y="131838"/>
                </a:lnTo>
                <a:cubicBezTo>
                  <a:pt x="179458" y="129670"/>
                  <a:pt x="178023" y="128225"/>
                  <a:pt x="175870" y="128225"/>
                </a:cubicBezTo>
                <a:lnTo>
                  <a:pt x="171924" y="128225"/>
                </a:lnTo>
                <a:lnTo>
                  <a:pt x="171924" y="165798"/>
                </a:lnTo>
                <a:lnTo>
                  <a:pt x="175870" y="165798"/>
                </a:lnTo>
                <a:cubicBezTo>
                  <a:pt x="198472" y="165798"/>
                  <a:pt x="216768" y="184223"/>
                  <a:pt x="216768" y="206983"/>
                </a:cubicBezTo>
                <a:lnTo>
                  <a:pt x="216768" y="236608"/>
                </a:lnTo>
                <a:cubicBezTo>
                  <a:pt x="216768" y="259368"/>
                  <a:pt x="198472" y="277793"/>
                  <a:pt x="175870" y="277793"/>
                </a:cubicBezTo>
                <a:lnTo>
                  <a:pt x="171924" y="277793"/>
                </a:lnTo>
                <a:lnTo>
                  <a:pt x="171924" y="289354"/>
                </a:lnTo>
                <a:cubicBezTo>
                  <a:pt x="171924" y="291161"/>
                  <a:pt x="170489" y="292967"/>
                  <a:pt x="168336" y="292967"/>
                </a:cubicBezTo>
                <a:lnTo>
                  <a:pt x="138559" y="292967"/>
                </a:lnTo>
                <a:cubicBezTo>
                  <a:pt x="136766" y="292967"/>
                  <a:pt x="134972" y="291161"/>
                  <a:pt x="134972" y="289354"/>
                </a:cubicBezTo>
                <a:lnTo>
                  <a:pt x="134972" y="277793"/>
                </a:lnTo>
                <a:lnTo>
                  <a:pt x="131026" y="277793"/>
                </a:lnTo>
                <a:cubicBezTo>
                  <a:pt x="108424" y="277793"/>
                  <a:pt x="90127" y="259368"/>
                  <a:pt x="90127" y="236608"/>
                </a:cubicBezTo>
                <a:lnTo>
                  <a:pt x="90127" y="214209"/>
                </a:lnTo>
                <a:cubicBezTo>
                  <a:pt x="90127" y="212402"/>
                  <a:pt x="91921" y="210596"/>
                  <a:pt x="94074" y="210596"/>
                </a:cubicBezTo>
                <a:lnTo>
                  <a:pt x="123850" y="210596"/>
                </a:lnTo>
                <a:cubicBezTo>
                  <a:pt x="126003" y="210596"/>
                  <a:pt x="127438" y="212402"/>
                  <a:pt x="127438" y="214209"/>
                </a:cubicBezTo>
                <a:lnTo>
                  <a:pt x="127438" y="236608"/>
                </a:lnTo>
                <a:cubicBezTo>
                  <a:pt x="127438" y="238776"/>
                  <a:pt x="129232" y="240582"/>
                  <a:pt x="131026" y="240582"/>
                </a:cubicBezTo>
                <a:lnTo>
                  <a:pt x="134972" y="240582"/>
                </a:lnTo>
                <a:lnTo>
                  <a:pt x="134972" y="203371"/>
                </a:lnTo>
                <a:lnTo>
                  <a:pt x="131026" y="203371"/>
                </a:lnTo>
                <a:cubicBezTo>
                  <a:pt x="108424" y="203371"/>
                  <a:pt x="90127" y="184946"/>
                  <a:pt x="90127" y="162185"/>
                </a:cubicBezTo>
                <a:lnTo>
                  <a:pt x="90127" y="131838"/>
                </a:lnTo>
                <a:cubicBezTo>
                  <a:pt x="90127" y="109078"/>
                  <a:pt x="108424" y="90653"/>
                  <a:pt x="131026" y="90653"/>
                </a:cubicBezTo>
                <a:lnTo>
                  <a:pt x="134972" y="90653"/>
                </a:lnTo>
                <a:lnTo>
                  <a:pt x="134972" y="79814"/>
                </a:lnTo>
                <a:cubicBezTo>
                  <a:pt x="134972" y="77647"/>
                  <a:pt x="136766" y="75840"/>
                  <a:pt x="138559" y="75840"/>
                </a:cubicBezTo>
                <a:close/>
                <a:moveTo>
                  <a:pt x="152834" y="29883"/>
                </a:moveTo>
                <a:lnTo>
                  <a:pt x="28768" y="154454"/>
                </a:lnTo>
                <a:lnTo>
                  <a:pt x="28768" y="298468"/>
                </a:lnTo>
                <a:lnTo>
                  <a:pt x="276539" y="298468"/>
                </a:lnTo>
                <a:lnTo>
                  <a:pt x="276539" y="154454"/>
                </a:lnTo>
                <a:lnTo>
                  <a:pt x="152834" y="29883"/>
                </a:lnTo>
                <a:close/>
                <a:moveTo>
                  <a:pt x="152834" y="9001"/>
                </a:moveTo>
                <a:lnTo>
                  <a:pt x="8990" y="153014"/>
                </a:lnTo>
                <a:lnTo>
                  <a:pt x="14384" y="158055"/>
                </a:lnTo>
                <a:lnTo>
                  <a:pt x="149957" y="22322"/>
                </a:lnTo>
                <a:cubicBezTo>
                  <a:pt x="151395" y="20522"/>
                  <a:pt x="153913" y="20522"/>
                  <a:pt x="155351" y="22322"/>
                </a:cubicBezTo>
                <a:lnTo>
                  <a:pt x="290924" y="158055"/>
                </a:lnTo>
                <a:lnTo>
                  <a:pt x="296318" y="153014"/>
                </a:lnTo>
                <a:lnTo>
                  <a:pt x="152834" y="9001"/>
                </a:lnTo>
                <a:close/>
                <a:moveTo>
                  <a:pt x="149957" y="1080"/>
                </a:moveTo>
                <a:cubicBezTo>
                  <a:pt x="151395" y="-360"/>
                  <a:pt x="153913" y="-360"/>
                  <a:pt x="155351" y="1080"/>
                </a:cubicBezTo>
                <a:lnTo>
                  <a:pt x="304229" y="150494"/>
                </a:lnTo>
                <a:cubicBezTo>
                  <a:pt x="305668" y="151934"/>
                  <a:pt x="305668" y="154094"/>
                  <a:pt x="304229" y="155534"/>
                </a:cubicBezTo>
                <a:lnTo>
                  <a:pt x="293801" y="165975"/>
                </a:lnTo>
                <a:cubicBezTo>
                  <a:pt x="292362" y="167416"/>
                  <a:pt x="289845" y="167416"/>
                  <a:pt x="288406" y="165975"/>
                </a:cubicBezTo>
                <a:lnTo>
                  <a:pt x="284091" y="161655"/>
                </a:lnTo>
                <a:lnTo>
                  <a:pt x="284091" y="302068"/>
                </a:lnTo>
                <a:cubicBezTo>
                  <a:pt x="284091" y="303868"/>
                  <a:pt x="282293" y="305668"/>
                  <a:pt x="280495" y="305668"/>
                </a:cubicBezTo>
                <a:lnTo>
                  <a:pt x="24812" y="305668"/>
                </a:lnTo>
                <a:cubicBezTo>
                  <a:pt x="23014" y="305668"/>
                  <a:pt x="21216" y="303868"/>
                  <a:pt x="21216" y="302068"/>
                </a:cubicBezTo>
                <a:lnTo>
                  <a:pt x="21216" y="161655"/>
                </a:lnTo>
                <a:lnTo>
                  <a:pt x="16901" y="165975"/>
                </a:lnTo>
                <a:cubicBezTo>
                  <a:pt x="15463" y="167416"/>
                  <a:pt x="12945" y="167416"/>
                  <a:pt x="11507" y="165975"/>
                </a:cubicBezTo>
                <a:lnTo>
                  <a:pt x="1078" y="155534"/>
                </a:lnTo>
                <a:cubicBezTo>
                  <a:pt x="-360" y="154094"/>
                  <a:pt x="-360" y="151934"/>
                  <a:pt x="1078" y="150494"/>
                </a:cubicBezTo>
                <a:lnTo>
                  <a:pt x="149957" y="1080"/>
                </a:lnTo>
                <a:close/>
              </a:path>
            </a:pathLst>
          </a:custGeom>
          <a:solidFill>
            <a:srgbClr val="229DCE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1380424" y="3243114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/>
          <p:cNvSpPr/>
          <p:nvPr/>
        </p:nvSpPr>
        <p:spPr>
          <a:xfrm>
            <a:off x="1968342" y="3183615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/>
          <p:cNvSpPr/>
          <p:nvPr/>
        </p:nvSpPr>
        <p:spPr>
          <a:xfrm rot="16200000">
            <a:off x="1648255" y="3477739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矩形 79"/>
          <p:cNvSpPr/>
          <p:nvPr/>
        </p:nvSpPr>
        <p:spPr>
          <a:xfrm rot="16200000">
            <a:off x="1698739" y="2799419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矩形 80"/>
          <p:cNvSpPr/>
          <p:nvPr/>
        </p:nvSpPr>
        <p:spPr>
          <a:xfrm rot="19254661">
            <a:off x="1837105" y="2878010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/>
          <p:cNvSpPr/>
          <p:nvPr/>
        </p:nvSpPr>
        <p:spPr>
          <a:xfrm rot="2345339" flipH="1">
            <a:off x="1448314" y="3006388"/>
            <a:ext cx="212301" cy="98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矩形 82"/>
          <p:cNvSpPr/>
          <p:nvPr/>
        </p:nvSpPr>
        <p:spPr>
          <a:xfrm>
            <a:off x="2223925" y="2267841"/>
            <a:ext cx="4262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/>
              <a:t>對象：</a:t>
            </a:r>
            <a:r>
              <a:rPr lang="zh-TW" altLang="en-US" sz="2400" b="1" dirty="0">
                <a:solidFill>
                  <a:srgbClr val="229DCE"/>
                </a:solidFill>
              </a:rPr>
              <a:t>大三、大四、碩一、碩二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B107FA8-89A9-414C-8DD4-17E8ECB2A7EF}"/>
              </a:ext>
            </a:extLst>
          </p:cNvPr>
          <p:cNvSpPr/>
          <p:nvPr/>
        </p:nvSpPr>
        <p:spPr>
          <a:xfrm>
            <a:off x="3710693" y="1305222"/>
            <a:ext cx="17254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5/20~5/30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9776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獎學金頒發流程 </a:t>
            </a:r>
            <a:r>
              <a:rPr lang="en-US" altLang="zh-TW" dirty="0"/>
              <a:t>–</a:t>
            </a:r>
            <a:r>
              <a:rPr lang="zh-TW" altLang="en-US" dirty="0"/>
              <a:t> 申請時間與審查項目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8BF1-DF50-483F-9035-FAE3BD2046E5}" type="slidenum">
              <a:rPr lang="zh-CN" altLang="en-US" smtClean="0"/>
              <a:pPr/>
              <a:t>3</a:t>
            </a:fld>
            <a:endParaRPr lang="zh-CN" altLang="en-US"/>
          </a:p>
        </p:txBody>
      </p:sp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262361"/>
              </p:ext>
            </p:extLst>
          </p:nvPr>
        </p:nvGraphicFramePr>
        <p:xfrm>
          <a:off x="320404" y="1703576"/>
          <a:ext cx="8572076" cy="29870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550269">
                  <a:extLst>
                    <a:ext uri="{9D8B030D-6E8A-4147-A177-3AD203B41FA5}">
                      <a16:colId xmlns:a16="http://schemas.microsoft.com/office/drawing/2014/main" val="2649336676"/>
                    </a:ext>
                  </a:extLst>
                </a:gridCol>
                <a:gridCol w="7021807">
                  <a:extLst>
                    <a:ext uri="{9D8B030D-6E8A-4147-A177-3AD203B41FA5}">
                      <a16:colId xmlns:a16="http://schemas.microsoft.com/office/drawing/2014/main" val="2539748175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基本資料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申請人基本資料表、自傳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含自介、職涯規劃，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500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字內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942949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學業成績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大三、大四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確定升學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：提供每學期成績單，平均成績需達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分以上或累積學業排名前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20%(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依校方戳章為憑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(2)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碩一、二在學學生：提供前一學期平均成績達</a:t>
                      </a:r>
                      <a:r>
                        <a:rPr lang="en-US" altLang="zh-TW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</a:t>
                      </a:r>
                      <a:r>
                        <a:rPr lang="zh-TW" altLang="en-US" sz="11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分以上。</a:t>
                      </a:r>
                      <a:endParaRPr lang="en-US" alt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88092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語文能力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TOEIC 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成績達 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700 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分以上或同等實力者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TOEFL </a:t>
                      </a:r>
                      <a:r>
                        <a:rPr lang="en-US" altLang="zh-TW" sz="11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iBT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79 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分以上、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IELTS 5.5 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 以上。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010656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操行表現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操行成績甲等或 </a:t>
                      </a:r>
                      <a:r>
                        <a:rPr lang="en-US" altLang="zh-TW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 </a:t>
                      </a: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分以上，且在校無懲處紀錄。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23649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altLang="en-US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在學證明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碩士入學證明文件或學生證影本。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4616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</a:t>
                      </a:r>
                      <a:r>
                        <a:rPr lang="zh-TW" altLang="en-US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實習意願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有意於台泥企業團進行暑期實習，且無其他具服務義務之獎學金。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73314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</a:t>
                      </a:r>
                      <a:r>
                        <a:rPr lang="zh-TW" altLang="en-US" sz="11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其他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有利證明學習表現之證書、競賽或專題報告、學術研究等相關資料。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184136"/>
                  </a:ext>
                </a:extLst>
              </a:tr>
            </a:tbl>
          </a:graphicData>
        </a:graphic>
      </p:graphicFrame>
      <p:sp>
        <p:nvSpPr>
          <p:cNvPr id="97" name="Chevron 2">
            <a:extLst>
              <a:ext uri="{FF2B5EF4-FFF2-40B4-BE49-F238E27FC236}">
                <a16:creationId xmlns:a16="http://schemas.microsoft.com/office/drawing/2014/main" id="{C33D09F4-04C0-4910-8401-5050A9638747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98" name="Chevron 1">
            <a:extLst>
              <a:ext uri="{FF2B5EF4-FFF2-40B4-BE49-F238E27FC236}">
                <a16:creationId xmlns:a16="http://schemas.microsoft.com/office/drawing/2014/main" id="{8EFD2593-39EC-426C-99AC-A17681409121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99" name="Chevron 3">
            <a:extLst>
              <a:ext uri="{FF2B5EF4-FFF2-40B4-BE49-F238E27FC236}">
                <a16:creationId xmlns:a16="http://schemas.microsoft.com/office/drawing/2014/main" id="{88B53DF6-0C4A-4D03-AD1B-A8B07F2F1C51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00" name="Chevron 4">
            <a:extLst>
              <a:ext uri="{FF2B5EF4-FFF2-40B4-BE49-F238E27FC236}">
                <a16:creationId xmlns:a16="http://schemas.microsoft.com/office/drawing/2014/main" id="{1AB31D86-478C-4064-9F7E-D8342922AC5C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01" name="Chevron 5">
            <a:extLst>
              <a:ext uri="{FF2B5EF4-FFF2-40B4-BE49-F238E27FC236}">
                <a16:creationId xmlns:a16="http://schemas.microsoft.com/office/drawing/2014/main" id="{B4395993-E838-4FF3-A651-E1A623F48363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45981A0F-B083-4829-B346-6B5F44B4A2B0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AB7D23B5-BC17-42F7-8671-7D337DD99134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8AA4EED7-C024-4C6C-8392-5C0C0B7D6C56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4C882C8A-40A4-4644-BF97-10F65F0BA227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589D5228-8153-48A0-9AE8-1DAF8F4DAAA9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261AD49D-520D-4C2B-B089-C9D4EBB4D658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8" name="直線接點 107">
            <a:extLst>
              <a:ext uri="{FF2B5EF4-FFF2-40B4-BE49-F238E27FC236}">
                <a16:creationId xmlns:a16="http://schemas.microsoft.com/office/drawing/2014/main" id="{22B28703-9598-4C82-A6ED-424A0541181C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7889FE67-CF37-41C3-9275-CB7B3931F376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9A7CC1E7-878B-4A00-AA37-5BE85716B927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009067FF-48C2-4B0B-B9E4-573BF5ACC508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接點 111">
            <a:extLst>
              <a:ext uri="{FF2B5EF4-FFF2-40B4-BE49-F238E27FC236}">
                <a16:creationId xmlns:a16="http://schemas.microsoft.com/office/drawing/2014/main" id="{184F25C0-5944-4140-A3A0-66814EDB13FB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矩形 112">
            <a:extLst>
              <a:ext uri="{FF2B5EF4-FFF2-40B4-BE49-F238E27FC236}">
                <a16:creationId xmlns:a16="http://schemas.microsoft.com/office/drawing/2014/main" id="{298830B7-1D77-4078-AB16-0D5900263824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4/16~4/30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5F5AF93B-42FA-4DE0-944A-55208E16A2F7}"/>
              </a:ext>
            </a:extLst>
          </p:cNvPr>
          <p:cNvSpPr/>
          <p:nvPr/>
        </p:nvSpPr>
        <p:spPr>
          <a:xfrm>
            <a:off x="3774010" y="1289799"/>
            <a:ext cx="16143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5/1~5/30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957C2C64-8108-4F1B-829E-6DD6142965CA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1320E78E-A43E-4882-BFC4-61E4EDF5A4A1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hevron 2">
            <a:extLst>
              <a:ext uri="{FF2B5EF4-FFF2-40B4-BE49-F238E27FC236}">
                <a16:creationId xmlns:a16="http://schemas.microsoft.com/office/drawing/2014/main" id="{C800DFB6-EF26-4B91-9DAD-2CD6140AE1BB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27" name="Chevron 1">
            <a:extLst>
              <a:ext uri="{FF2B5EF4-FFF2-40B4-BE49-F238E27FC236}">
                <a16:creationId xmlns:a16="http://schemas.microsoft.com/office/drawing/2014/main" id="{05FE76ED-7F65-40BB-A92E-65FB8583ACD6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28" name="Chevron 3">
            <a:extLst>
              <a:ext uri="{FF2B5EF4-FFF2-40B4-BE49-F238E27FC236}">
                <a16:creationId xmlns:a16="http://schemas.microsoft.com/office/drawing/2014/main" id="{70C30DF4-23F8-4B7D-B313-AE6C44FBEDB9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29" name="Chevron 4">
            <a:extLst>
              <a:ext uri="{FF2B5EF4-FFF2-40B4-BE49-F238E27FC236}">
                <a16:creationId xmlns:a16="http://schemas.microsoft.com/office/drawing/2014/main" id="{46D12CF3-4A7B-429A-AF1D-A4BD2CDEB5A4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0" name="Chevron 5">
            <a:extLst>
              <a:ext uri="{FF2B5EF4-FFF2-40B4-BE49-F238E27FC236}">
                <a16:creationId xmlns:a16="http://schemas.microsoft.com/office/drawing/2014/main" id="{B4DB3067-1030-4739-917C-F2043A670BA0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961A55B-9224-4004-A182-B09BEF7D4858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BE3850D-3F37-4DC3-8B06-49B18F691995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F258796-4D42-438F-A288-2AB187762EA9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19EBE45-F8BE-4CA2-96DB-4ED292E9FF73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E8A7C83-1375-4DBB-96FC-9F5C1100007B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132AD3B-8FB6-46F8-A7F5-534F187789EB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9B64F19D-343E-405A-B4EF-F46840DE9A57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0553046E-75FA-416D-B042-884368329AEE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7E6C05E7-3AE7-4C22-B359-70F30184FC31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164A472C-E327-4AB6-A013-63FF1D6D0BF3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DAD6642B-8ABB-4795-B0DA-4FC3C1C0C753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>
            <a:extLst>
              <a:ext uri="{FF2B5EF4-FFF2-40B4-BE49-F238E27FC236}">
                <a16:creationId xmlns:a16="http://schemas.microsoft.com/office/drawing/2014/main" id="{5B9EBFED-FAC5-4CBC-A763-9116BAA417CA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4/16~5/20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750400C-BA84-44AA-924A-B6D696E07305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2FDC525-1EE7-47B7-8FAD-C3A059D9C15C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D341B88-8483-4F7C-885F-4FE140BC7EAE}"/>
              </a:ext>
            </a:extLst>
          </p:cNvPr>
          <p:cNvSpPr/>
          <p:nvPr/>
        </p:nvSpPr>
        <p:spPr>
          <a:xfrm>
            <a:off x="3710693" y="1305222"/>
            <a:ext cx="17254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5/20~5/30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25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獎學金頒發流程 </a:t>
            </a:r>
            <a:r>
              <a:rPr lang="en-US" altLang="zh-TW" dirty="0"/>
              <a:t>–</a:t>
            </a:r>
            <a:r>
              <a:rPr lang="zh-TW" altLang="en-US" dirty="0"/>
              <a:t> 審查暨人選面談流程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8BF1-DF50-483F-9035-FAE3BD2046E5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26" name="文本框 11"/>
          <p:cNvSpPr txBox="1"/>
          <p:nvPr/>
        </p:nvSpPr>
        <p:spPr>
          <a:xfrm>
            <a:off x="2411760" y="2189562"/>
            <a:ext cx="1073579" cy="553998"/>
          </a:xfrm>
          <a:prstGeom prst="rect">
            <a:avLst/>
          </a:prstGeom>
          <a:solidFill>
            <a:srgbClr val="63C08A"/>
          </a:solidFill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zh-TW" alt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書審</a:t>
            </a:r>
          </a:p>
          <a:p>
            <a:pPr algn="ctr" defTabSz="685800"/>
            <a:r>
              <a:rPr lang="en-US" altLang="zh-TW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第一階段</a:t>
            </a:r>
            <a:r>
              <a:rPr lang="en-US" altLang="zh-TW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CN" sz="1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本框 11"/>
          <p:cNvSpPr txBox="1"/>
          <p:nvPr/>
        </p:nvSpPr>
        <p:spPr>
          <a:xfrm>
            <a:off x="5748774" y="2189562"/>
            <a:ext cx="1073579" cy="553998"/>
          </a:xfrm>
          <a:prstGeom prst="rect">
            <a:avLst/>
          </a:prstGeom>
          <a:solidFill>
            <a:srgbClr val="63C08A"/>
          </a:solidFill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zh-TW" alt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面試</a:t>
            </a:r>
            <a:endParaRPr lang="en-US" altLang="zh-TW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685800"/>
            <a:r>
              <a:rPr lang="en-US" altLang="zh-TW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第二階段</a:t>
            </a:r>
            <a:r>
              <a:rPr lang="en-US" altLang="zh-TW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CN" sz="1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8" name="直線單箭頭接點 27"/>
          <p:cNvCxnSpPr>
            <a:stCxn id="26" idx="3"/>
            <a:endCxn id="27" idx="1"/>
          </p:cNvCxnSpPr>
          <p:nvPr/>
        </p:nvCxnSpPr>
        <p:spPr>
          <a:xfrm>
            <a:off x="3485339" y="2466561"/>
            <a:ext cx="2263435" cy="0"/>
          </a:xfrm>
          <a:prstGeom prst="straightConnector1">
            <a:avLst/>
          </a:prstGeom>
          <a:ln w="19050">
            <a:solidFill>
              <a:srgbClr val="63C08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813869"/>
              </p:ext>
            </p:extLst>
          </p:nvPr>
        </p:nvGraphicFramePr>
        <p:xfrm>
          <a:off x="1876179" y="3137573"/>
          <a:ext cx="2144740" cy="7416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24660">
                  <a:extLst>
                    <a:ext uri="{9D8B030D-6E8A-4147-A177-3AD203B41FA5}">
                      <a16:colId xmlns:a16="http://schemas.microsoft.com/office/drawing/2014/main" val="255828118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07864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專業科目表現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C0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275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自傳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動機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C0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421847"/>
                  </a:ext>
                </a:extLst>
              </a:tr>
            </a:tbl>
          </a:graphicData>
        </a:graphic>
      </p:graphicFrame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396379"/>
              </p:ext>
            </p:extLst>
          </p:nvPr>
        </p:nvGraphicFramePr>
        <p:xfrm>
          <a:off x="4992596" y="3053566"/>
          <a:ext cx="2585933" cy="1102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65966">
                  <a:extLst>
                    <a:ext uri="{9D8B030D-6E8A-4147-A177-3AD203B41FA5}">
                      <a16:colId xmlns:a16="http://schemas.microsoft.com/office/drawing/2014/main" val="2558281187"/>
                    </a:ext>
                  </a:extLst>
                </a:gridCol>
                <a:gridCol w="2019967">
                  <a:extLst>
                    <a:ext uri="{9D8B030D-6E8A-4147-A177-3AD203B41FA5}">
                      <a16:colId xmlns:a16="http://schemas.microsoft.com/office/drawing/2014/main" val="3507864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履歷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C0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台泥基本資料表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275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C0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我對台泥落實循環經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濟的認識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頁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l"/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實習期望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頁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2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421847"/>
                  </a:ext>
                </a:extLst>
              </a:tr>
            </a:tbl>
          </a:graphicData>
        </a:graphic>
      </p:graphicFrame>
      <p:sp>
        <p:nvSpPr>
          <p:cNvPr id="51" name="Chevron 2">
            <a:extLst>
              <a:ext uri="{FF2B5EF4-FFF2-40B4-BE49-F238E27FC236}">
                <a16:creationId xmlns:a16="http://schemas.microsoft.com/office/drawing/2014/main" id="{F1613309-22A6-4AA5-8824-47414E8B59A8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2" name="Chevron 1">
            <a:extLst>
              <a:ext uri="{FF2B5EF4-FFF2-40B4-BE49-F238E27FC236}">
                <a16:creationId xmlns:a16="http://schemas.microsoft.com/office/drawing/2014/main" id="{E9ECCC4A-82B4-42F0-8850-3CABF772A270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3" name="Chevron 3">
            <a:extLst>
              <a:ext uri="{FF2B5EF4-FFF2-40B4-BE49-F238E27FC236}">
                <a16:creationId xmlns:a16="http://schemas.microsoft.com/office/drawing/2014/main" id="{6C7C3DD1-DBE8-4243-8B67-A60E03424915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4" name="Chevron 4">
            <a:extLst>
              <a:ext uri="{FF2B5EF4-FFF2-40B4-BE49-F238E27FC236}">
                <a16:creationId xmlns:a16="http://schemas.microsoft.com/office/drawing/2014/main" id="{38F05249-4A5E-4112-83AA-682CC7C93B06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5" name="Chevron 5">
            <a:extLst>
              <a:ext uri="{FF2B5EF4-FFF2-40B4-BE49-F238E27FC236}">
                <a16:creationId xmlns:a16="http://schemas.microsoft.com/office/drawing/2014/main" id="{1E87C737-79CB-42EF-8A92-06D0E7E0B8BC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35F63BC-7F75-43C3-AC96-A4093C72912C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90512BD-9D8F-469D-9027-E1867F9405FC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BF6A2AB-EC0C-4C54-85A3-24431DDF585F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33B4ED2D-1D04-4422-9A0A-9E0C7383F806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72C98E8-EEE7-4908-9CF0-53A91F0D5AD7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83ACE3B-F1B7-49E9-9337-87B337527B97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C3F1DDE6-77A5-41FB-8889-8F0C1A590D0D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452CA911-D85F-41D4-90BF-6F45A3DA22C0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347681C5-BAAC-4BFC-8418-E29CC29D09BE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ABF3649F-7E6D-475F-A330-96BAA028B3CB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C33A947C-3BB3-4CB0-A6E1-15A3FB63AC37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>
            <a:extLst>
              <a:ext uri="{FF2B5EF4-FFF2-40B4-BE49-F238E27FC236}">
                <a16:creationId xmlns:a16="http://schemas.microsoft.com/office/drawing/2014/main" id="{5005AA75-6876-426E-84CF-632C91DEEB3D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4/16~4/30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141CC236-6868-49BE-832F-8E925A2DC071}"/>
              </a:ext>
            </a:extLst>
          </p:cNvPr>
          <p:cNvSpPr/>
          <p:nvPr/>
        </p:nvSpPr>
        <p:spPr>
          <a:xfrm>
            <a:off x="3774010" y="1289799"/>
            <a:ext cx="16143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5/1~5/30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EC8E618B-4DA8-4145-BA66-29F5E94899E1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BDF1584-0F2C-42A5-8DC3-AA224752FA61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hevron 2">
            <a:extLst>
              <a:ext uri="{FF2B5EF4-FFF2-40B4-BE49-F238E27FC236}">
                <a16:creationId xmlns:a16="http://schemas.microsoft.com/office/drawing/2014/main" id="{2B7E2EC8-A6AD-4DD8-ACED-C5C54DB8A188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2" name="Chevron 1">
            <a:extLst>
              <a:ext uri="{FF2B5EF4-FFF2-40B4-BE49-F238E27FC236}">
                <a16:creationId xmlns:a16="http://schemas.microsoft.com/office/drawing/2014/main" id="{6CFA15EA-F548-4447-8408-A5E65BDA9956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3" name="Chevron 3">
            <a:extLst>
              <a:ext uri="{FF2B5EF4-FFF2-40B4-BE49-F238E27FC236}">
                <a16:creationId xmlns:a16="http://schemas.microsoft.com/office/drawing/2014/main" id="{BB7B1665-C180-4B0E-8035-F425EF1105E9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4" name="Chevron 4">
            <a:extLst>
              <a:ext uri="{FF2B5EF4-FFF2-40B4-BE49-F238E27FC236}">
                <a16:creationId xmlns:a16="http://schemas.microsoft.com/office/drawing/2014/main" id="{5BCDBCE1-33A8-49C7-BDEF-A34828ACC48A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5" name="Chevron 5">
            <a:extLst>
              <a:ext uri="{FF2B5EF4-FFF2-40B4-BE49-F238E27FC236}">
                <a16:creationId xmlns:a16="http://schemas.microsoft.com/office/drawing/2014/main" id="{848BA5B1-52EC-41C5-8843-F0124FBFD37A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6563D6A-275F-4BB2-9343-DE717438E452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52D38E1-B946-4DBA-8A1A-76C8076F5C84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385721A-4879-4639-9CAB-6AB85CB46CA3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C055CCA-A984-4B1C-9BB1-55FF819575A8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347228F-B6FC-4CCC-B1F5-7BC77A8F5DFF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BE9D26D-B293-40D2-8929-B81C161FFF9F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C6DA9DA3-8F9D-4C3C-9184-114CD25B0707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065BAC41-EB1A-47B5-B152-B7048B5BF072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B006FA0B-1895-4BA4-97A2-5416159C691E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B41E045D-0490-4B65-A009-206E3ECCE5AD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056075CD-106D-449D-B58D-F3D3C11B7612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CEB2C75C-771E-482F-A4CE-C97D4B420B04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4/16~5/20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7B2EA58-5692-407E-81F4-C3CFB9D9C136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41AE1D5-05AD-4096-B0DA-93EFCF8B1C06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9677F46-B7EC-4454-878D-F9DFDDA43E1D}"/>
              </a:ext>
            </a:extLst>
          </p:cNvPr>
          <p:cNvSpPr/>
          <p:nvPr/>
        </p:nvSpPr>
        <p:spPr>
          <a:xfrm>
            <a:off x="3710693" y="1305222"/>
            <a:ext cx="17254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5/20~5/30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735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獎學金頒發流程 </a:t>
            </a:r>
            <a:r>
              <a:rPr lang="en-US" altLang="zh-TW" dirty="0"/>
              <a:t>–</a:t>
            </a:r>
            <a:r>
              <a:rPr lang="zh-TW" altLang="en-US" dirty="0"/>
              <a:t> 審查暨人選面談流程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8BF1-DF50-483F-9035-FAE3BD2046E5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34" name="文本框 11"/>
          <p:cNvSpPr txBox="1"/>
          <p:nvPr/>
        </p:nvSpPr>
        <p:spPr>
          <a:xfrm>
            <a:off x="1420108" y="1819132"/>
            <a:ext cx="1223540" cy="338554"/>
          </a:xfrm>
          <a:prstGeom prst="rect">
            <a:avLst/>
          </a:prstGeom>
          <a:solidFill>
            <a:srgbClr val="A5E348"/>
          </a:solidFill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zh-TW" alt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權利義務</a:t>
            </a:r>
            <a:endParaRPr lang="en-US" altLang="zh-CN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2643648" y="1746386"/>
            <a:ext cx="639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獲獎學金資格者，需至台泥集團進行暑期實習。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實習地點依實習任務需求，需派任全台各營運據點，並提供宿舍。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實習完成後，將一次性頒發獎助學金。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獎學實習表現優異者，享台泥優先就業面試機會。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本框 11"/>
          <p:cNvSpPr txBox="1"/>
          <p:nvPr/>
        </p:nvSpPr>
        <p:spPr>
          <a:xfrm>
            <a:off x="1418820" y="3043269"/>
            <a:ext cx="1224829" cy="584775"/>
          </a:xfrm>
          <a:prstGeom prst="rect">
            <a:avLst/>
          </a:prstGeom>
          <a:solidFill>
            <a:srgbClr val="A5E348"/>
          </a:solidFill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zh-TW" alt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追償</a:t>
            </a:r>
            <a:endParaRPr lang="en-US" altLang="zh-TW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685800"/>
            <a:r>
              <a:rPr lang="zh-TW" alt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獎學金</a:t>
            </a:r>
            <a:endParaRPr lang="en-US" altLang="zh-CN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2643649" y="2971126"/>
            <a:ext cx="63169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受獎期間發生下列情形，得追償已頒發之獎助學金。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申請資料內含虛偽造假，且經查證屬實者。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發生違反刑法之情事，且經判刑確定者。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放棄實習者。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Chevron 2">
            <a:extLst>
              <a:ext uri="{FF2B5EF4-FFF2-40B4-BE49-F238E27FC236}">
                <a16:creationId xmlns:a16="http://schemas.microsoft.com/office/drawing/2014/main" id="{FC1950D4-FEB9-4FCC-94F3-B7EA910DA6CF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3" name="Chevron 1">
            <a:extLst>
              <a:ext uri="{FF2B5EF4-FFF2-40B4-BE49-F238E27FC236}">
                <a16:creationId xmlns:a16="http://schemas.microsoft.com/office/drawing/2014/main" id="{D5CDDA00-6B55-4772-B239-9FBCABE1440A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4" name="Chevron 3">
            <a:extLst>
              <a:ext uri="{FF2B5EF4-FFF2-40B4-BE49-F238E27FC236}">
                <a16:creationId xmlns:a16="http://schemas.microsoft.com/office/drawing/2014/main" id="{845CA3F6-4741-4E72-BE7C-09F088DD0904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5" name="Chevron 4">
            <a:extLst>
              <a:ext uri="{FF2B5EF4-FFF2-40B4-BE49-F238E27FC236}">
                <a16:creationId xmlns:a16="http://schemas.microsoft.com/office/drawing/2014/main" id="{47F0DE43-F0CA-4E17-A0B8-65138954ED03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6" name="Chevron 5">
            <a:extLst>
              <a:ext uri="{FF2B5EF4-FFF2-40B4-BE49-F238E27FC236}">
                <a16:creationId xmlns:a16="http://schemas.microsoft.com/office/drawing/2014/main" id="{BABE1C4D-55E9-493B-8279-D2042760003A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34D545CF-D6DB-466D-B1EC-005C50C71942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5E514E85-E6ED-4D6B-B4AE-475A0FA802EC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6FD759A-4523-47AF-B161-09D94C124748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5A14CA95-613F-406E-A431-23A37BC8398C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AC1E595-F971-4364-819E-62146FB1F418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7AED4806-08BC-48E7-92FD-AC56A21DAE99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5AD2A995-3920-44E3-8A7B-3096895C5283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91441D29-964F-47E2-9852-2CEE29ECAE2E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89447F9E-5062-4056-A156-DDD695484EF3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03042E41-1168-4816-93F0-834B044E1CAA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4E8C15F6-D9B3-438D-826C-F401746D0C3C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9D0A5973-0628-45A1-8FAE-6F99E420CC60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4/16~4/30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D59EDF00-20AD-48DC-A965-A3B0D81DA649}"/>
              </a:ext>
            </a:extLst>
          </p:cNvPr>
          <p:cNvSpPr/>
          <p:nvPr/>
        </p:nvSpPr>
        <p:spPr>
          <a:xfrm>
            <a:off x="3774010" y="1289799"/>
            <a:ext cx="16143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5/1~5/30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C1C19483-E41A-417A-A38A-E8BFD9E73F0D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1E85EE9B-EC0B-4263-BC00-425BABBC67DF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hevron 2">
            <a:extLst>
              <a:ext uri="{FF2B5EF4-FFF2-40B4-BE49-F238E27FC236}">
                <a16:creationId xmlns:a16="http://schemas.microsoft.com/office/drawing/2014/main" id="{13D83AF8-9041-4AA0-A257-EAC7C48EFDB8}"/>
              </a:ext>
            </a:extLst>
          </p:cNvPr>
          <p:cNvSpPr/>
          <p:nvPr/>
        </p:nvSpPr>
        <p:spPr>
          <a:xfrm>
            <a:off x="2011822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37A7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29" name="Chevron 1">
            <a:extLst>
              <a:ext uri="{FF2B5EF4-FFF2-40B4-BE49-F238E27FC236}">
                <a16:creationId xmlns:a16="http://schemas.microsoft.com/office/drawing/2014/main" id="{7A0C59C5-7BB3-484A-9113-8E27764723B9}"/>
              </a:ext>
            </a:extLst>
          </p:cNvPr>
          <p:cNvSpPr/>
          <p:nvPr/>
        </p:nvSpPr>
        <p:spPr>
          <a:xfrm>
            <a:off x="3700115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63C0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0" name="Chevron 3">
            <a:extLst>
              <a:ext uri="{FF2B5EF4-FFF2-40B4-BE49-F238E27FC236}">
                <a16:creationId xmlns:a16="http://schemas.microsoft.com/office/drawing/2014/main" id="{DBFAB2AF-94B9-4412-A957-4C21E93C49F4}"/>
              </a:ext>
            </a:extLst>
          </p:cNvPr>
          <p:cNvSpPr/>
          <p:nvPr/>
        </p:nvSpPr>
        <p:spPr>
          <a:xfrm>
            <a:off x="323528" y="843558"/>
            <a:ext cx="1815777" cy="751530"/>
          </a:xfrm>
          <a:prstGeom prst="chevron">
            <a:avLst>
              <a:gd name="adj" fmla="val 20001"/>
            </a:avLst>
          </a:prstGeom>
          <a:solidFill>
            <a:srgbClr val="229D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1" name="Chevron 4">
            <a:extLst>
              <a:ext uri="{FF2B5EF4-FFF2-40B4-BE49-F238E27FC236}">
                <a16:creationId xmlns:a16="http://schemas.microsoft.com/office/drawing/2014/main" id="{EB6684FF-BC15-494A-A502-D832E8759FF0}"/>
              </a:ext>
            </a:extLst>
          </p:cNvPr>
          <p:cNvSpPr/>
          <p:nvPr/>
        </p:nvSpPr>
        <p:spPr>
          <a:xfrm>
            <a:off x="7076703" y="843558"/>
            <a:ext cx="1815777" cy="751530"/>
          </a:xfrm>
          <a:prstGeom prst="chevron">
            <a:avLst>
              <a:gd name="adj" fmla="val 18197"/>
            </a:avLst>
          </a:prstGeom>
          <a:solidFill>
            <a:srgbClr val="A5E34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2" name="Chevron 5">
            <a:extLst>
              <a:ext uri="{FF2B5EF4-FFF2-40B4-BE49-F238E27FC236}">
                <a16:creationId xmlns:a16="http://schemas.microsoft.com/office/drawing/2014/main" id="{3C8D0A10-15AC-45AE-8B5D-D28DB6A9E8E1}"/>
              </a:ext>
            </a:extLst>
          </p:cNvPr>
          <p:cNvSpPr/>
          <p:nvPr/>
        </p:nvSpPr>
        <p:spPr>
          <a:xfrm>
            <a:off x="5388409" y="843558"/>
            <a:ext cx="1815777" cy="751530"/>
          </a:xfrm>
          <a:prstGeom prst="chevron">
            <a:avLst>
              <a:gd name="adj" fmla="val 19071"/>
            </a:avLst>
          </a:prstGeom>
          <a:solidFill>
            <a:srgbClr val="8ED75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737572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B9E5FD6-DBF3-4071-9E11-C83F16EB7D2D}"/>
              </a:ext>
            </a:extLst>
          </p:cNvPr>
          <p:cNvSpPr/>
          <p:nvPr/>
        </p:nvSpPr>
        <p:spPr>
          <a:xfrm>
            <a:off x="831307" y="84763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申請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E31621D-6ECE-403A-97C7-A720B8CEE3D5}"/>
              </a:ext>
            </a:extLst>
          </p:cNvPr>
          <p:cNvSpPr/>
          <p:nvPr/>
        </p:nvSpPr>
        <p:spPr>
          <a:xfrm>
            <a:off x="2519600" y="8435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審查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54BFD7D-0E1E-40EC-811C-A545926A4A49}"/>
              </a:ext>
            </a:extLst>
          </p:cNvPr>
          <p:cNvSpPr/>
          <p:nvPr/>
        </p:nvSpPr>
        <p:spPr>
          <a:xfrm>
            <a:off x="3856169" y="85037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人選面談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5F98DCD1-EE9D-4FC0-969B-E1EA39D23C97}"/>
              </a:ext>
            </a:extLst>
          </p:cNvPr>
          <p:cNvSpPr/>
          <p:nvPr/>
        </p:nvSpPr>
        <p:spPr>
          <a:xfrm>
            <a:off x="5896188" y="8369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28F222B-9722-4FAB-8B84-099A39C92535}"/>
              </a:ext>
            </a:extLst>
          </p:cNvPr>
          <p:cNvSpPr/>
          <p:nvPr/>
        </p:nvSpPr>
        <p:spPr>
          <a:xfrm>
            <a:off x="7595060" y="85037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發放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669E54F-ADFE-4BA2-8B64-CF651DE1078E}"/>
              </a:ext>
            </a:extLst>
          </p:cNvPr>
          <p:cNvSpPr/>
          <p:nvPr/>
        </p:nvSpPr>
        <p:spPr>
          <a:xfrm>
            <a:off x="765134" y="1289800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4/1~4/15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8AE101C8-C453-488A-8FD9-245AD9488778}"/>
              </a:ext>
            </a:extLst>
          </p:cNvPr>
          <p:cNvCxnSpPr/>
          <p:nvPr/>
        </p:nvCxnSpPr>
        <p:spPr>
          <a:xfrm>
            <a:off x="900545" y="1275606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075F88A-8787-4A0A-94FE-FDC052887A51}"/>
              </a:ext>
            </a:extLst>
          </p:cNvPr>
          <p:cNvCxnSpPr/>
          <p:nvPr/>
        </p:nvCxnSpPr>
        <p:spPr>
          <a:xfrm>
            <a:off x="2603397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AC1F6656-9741-4481-8167-3724DCE4A287}"/>
              </a:ext>
            </a:extLst>
          </p:cNvPr>
          <p:cNvCxnSpPr/>
          <p:nvPr/>
        </p:nvCxnSpPr>
        <p:spPr>
          <a:xfrm>
            <a:off x="4277883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D9C631E9-C6B6-4A9A-8B68-7DAD5D5F0A06}"/>
              </a:ext>
            </a:extLst>
          </p:cNvPr>
          <p:cNvCxnSpPr/>
          <p:nvPr/>
        </p:nvCxnSpPr>
        <p:spPr>
          <a:xfrm>
            <a:off x="5972261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F1733914-3DFD-46D1-9849-8FFEB3206444}"/>
              </a:ext>
            </a:extLst>
          </p:cNvPr>
          <p:cNvCxnSpPr/>
          <p:nvPr/>
        </p:nvCxnSpPr>
        <p:spPr>
          <a:xfrm>
            <a:off x="7646514" y="1289800"/>
            <a:ext cx="648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9387AB8E-ABCF-4202-B8C2-FDFE3B02DE25}"/>
              </a:ext>
            </a:extLst>
          </p:cNvPr>
          <p:cNvSpPr/>
          <p:nvPr/>
        </p:nvSpPr>
        <p:spPr>
          <a:xfrm>
            <a:off x="2461151" y="1295946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4/16~5/20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756F6C0-96E5-4532-8364-3427AB6E3C9E}"/>
              </a:ext>
            </a:extLst>
          </p:cNvPr>
          <p:cNvSpPr/>
          <p:nvPr/>
        </p:nvSpPr>
        <p:spPr>
          <a:xfrm>
            <a:off x="5826623" y="1305223"/>
            <a:ext cx="9325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7/1~8/31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DB8A35B7-71EA-4150-A1BD-63CDB7E41266}"/>
              </a:ext>
            </a:extLst>
          </p:cNvPr>
          <p:cNvSpPr/>
          <p:nvPr/>
        </p:nvSpPr>
        <p:spPr>
          <a:xfrm>
            <a:off x="7380312" y="1289798"/>
            <a:ext cx="1224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前匯入帳戶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1E09440-7173-445A-9E60-C02C460EB913}"/>
              </a:ext>
            </a:extLst>
          </p:cNvPr>
          <p:cNvSpPr/>
          <p:nvPr/>
        </p:nvSpPr>
        <p:spPr>
          <a:xfrm>
            <a:off x="3710693" y="1305222"/>
            <a:ext cx="17254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5/20~5/30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月中旬公告</a:t>
            </a:r>
            <a:endParaRPr lang="zh-TW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48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347911" y="5589240"/>
              <a:ext cx="8424936" cy="792088"/>
            </a:xfrm>
            <a:prstGeom prst="roundRect">
              <a:avLst>
                <a:gd name="adj" fmla="val 754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11" name="标题 1"/>
          <p:cNvSpPr txBox="1">
            <a:spLocks/>
          </p:cNvSpPr>
          <p:nvPr/>
        </p:nvSpPr>
        <p:spPr>
          <a:xfrm>
            <a:off x="4301970" y="4137924"/>
            <a:ext cx="3292692" cy="668648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altLang="zh-TW" sz="2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The end</a:t>
            </a:r>
            <a:endParaRPr lang="zh-CN" altLang="en-US" sz="21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圖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53" y="270030"/>
            <a:ext cx="3867894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40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9257</TotalTime>
  <Words>559</Words>
  <Application>Microsoft Office PowerPoint</Application>
  <PresentationFormat>如螢幕大小 (16:9)</PresentationFormat>
  <Paragraphs>122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Lato Light</vt:lpstr>
      <vt:lpstr>微软雅黑</vt:lpstr>
      <vt:lpstr>宋体</vt:lpstr>
      <vt:lpstr>微軟正黑體</vt:lpstr>
      <vt:lpstr>Arial</vt:lpstr>
      <vt:lpstr>Arial Black</vt:lpstr>
      <vt:lpstr>Calibri</vt:lpstr>
      <vt:lpstr>Office 主题</vt:lpstr>
      <vt:lpstr>PowerPoint 簡報</vt:lpstr>
      <vt:lpstr>獎學金頒發流程 – 對象</vt:lpstr>
      <vt:lpstr>獎學金頒發流程 – 申請時間與審查項目</vt:lpstr>
      <vt:lpstr>獎學金頒發流程 – 審查暨人選面談流程</vt:lpstr>
      <vt:lpstr>獎學金頒發流程 – 審查暨人選面談流程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sam</dc:creator>
  <cp:lastModifiedBy>陳怡君(總處人資)</cp:lastModifiedBy>
  <cp:revision>235</cp:revision>
  <cp:lastPrinted>2021-01-27T05:09:54Z</cp:lastPrinted>
  <dcterms:created xsi:type="dcterms:W3CDTF">2017-11-16T02:00:43Z</dcterms:created>
  <dcterms:modified xsi:type="dcterms:W3CDTF">2021-05-10T09:15:48Z</dcterms:modified>
</cp:coreProperties>
</file>