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86800" cy="30279975"/>
  <p:notesSz cx="6858000" cy="9144000"/>
  <p:defaultTextStyle>
    <a:defPPr>
      <a:defRPr lang="zh-TW"/>
    </a:defPPr>
    <a:lvl1pPr marL="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76162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5232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28485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904647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380808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537">
          <p15:clr>
            <a:srgbClr val="A4A3A4"/>
          </p15:clr>
        </p15:guide>
        <p15:guide id="2" pos="67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3" autoAdjust="0"/>
    <p:restoredTop sz="94700" autoAdjust="0"/>
  </p:normalViewPr>
  <p:slideViewPr>
    <p:cSldViewPr>
      <p:cViewPr>
        <p:scale>
          <a:sx n="30" d="100"/>
          <a:sy n="30" d="100"/>
        </p:scale>
        <p:origin x="-1854" y="396"/>
      </p:cViewPr>
      <p:guideLst>
        <p:guide orient="horz" pos="9537"/>
        <p:guide pos="67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122B8-F0B6-44E2-B6CA-E69FE318FFD0}" type="datetimeFigureOut">
              <a:rPr lang="zh-TW" altLang="en-US" smtClean="0"/>
              <a:t>2017/4/6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7970A-5EC0-4809-B6BE-BA07AF850D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433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6A749-07BD-4E0A-AF6B-AAE1D38A08DC}" type="datetimeFigureOut">
              <a:rPr lang="zh-TW" altLang="en-US" smtClean="0"/>
              <a:t>2017/4/6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E1426D-0387-4671-A3AF-221433D926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8473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E1426D-0387-4671-A3AF-221433D9261C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0867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4D73-157E-418C-86AA-BD4035F8C954}" type="datetimeFigureOut">
              <a:rPr lang="zh-TW" altLang="en-US" smtClean="0"/>
              <a:pPr/>
              <a:t>2017/4/6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84ECD-7D34-4B37-9918-C8EE0317E86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36264736" y="5355072"/>
            <a:ext cx="11254060" cy="11407560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02553" y="5355072"/>
            <a:ext cx="33405737" cy="11407560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4D73-157E-418C-86AA-BD4035F8C954}" type="datetimeFigureOut">
              <a:rPr lang="zh-TW" altLang="en-US" smtClean="0"/>
              <a:pPr/>
              <a:t>2017/4/6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84ECD-7D34-4B37-9918-C8EE0317E86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4D73-157E-418C-86AA-BD4035F8C954}" type="datetimeFigureOut">
              <a:rPr lang="zh-TW" altLang="en-US" smtClean="0"/>
              <a:pPr/>
              <a:t>2017/4/6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84ECD-7D34-4B37-9918-C8EE0317E86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89410" y="19457690"/>
            <a:ext cx="18178780" cy="6013939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689410" y="12833948"/>
            <a:ext cx="18178780" cy="6623742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4D73-157E-418C-86AA-BD4035F8C954}" type="datetimeFigureOut">
              <a:rPr lang="zh-TW" altLang="en-US" smtClean="0"/>
              <a:pPr/>
              <a:t>2017/4/6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84ECD-7D34-4B37-9918-C8EE0317E86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502554" y="31198189"/>
            <a:ext cx="22329898" cy="882324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25188899" y="31198189"/>
            <a:ext cx="22329898" cy="882324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4D73-157E-418C-86AA-BD4035F8C954}" type="datetimeFigureOut">
              <a:rPr lang="zh-TW" altLang="en-US" smtClean="0"/>
              <a:pPr/>
              <a:t>2017/4/6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84ECD-7D34-4B37-9918-C8EE0317E86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9340" y="6777950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069340" y="9602677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0864198" y="6777950"/>
            <a:ext cx="9453263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0864198" y="9602677"/>
            <a:ext cx="9453263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4D73-157E-418C-86AA-BD4035F8C954}" type="datetimeFigureOut">
              <a:rPr lang="zh-TW" altLang="en-US" smtClean="0"/>
              <a:pPr/>
              <a:t>2017/4/6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84ECD-7D34-4B37-9918-C8EE0317E86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4D73-157E-418C-86AA-BD4035F8C954}" type="datetimeFigureOut">
              <a:rPr lang="zh-TW" altLang="en-US" smtClean="0"/>
              <a:pPr/>
              <a:t>2017/4/6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84ECD-7D34-4B37-9918-C8EE0317E86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4D73-157E-418C-86AA-BD4035F8C954}" type="datetimeFigureOut">
              <a:rPr lang="zh-TW" altLang="en-US" smtClean="0"/>
              <a:pPr/>
              <a:t>2017/4/6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84ECD-7D34-4B37-9918-C8EE0317E86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341" y="1205591"/>
            <a:ext cx="7036110" cy="51307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5" cy="25843120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069341" y="6336367"/>
            <a:ext cx="7036110" cy="20712346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4D73-157E-418C-86AA-BD4035F8C954}" type="datetimeFigureOut">
              <a:rPr lang="zh-TW" altLang="en-US" smtClean="0"/>
              <a:pPr/>
              <a:t>2017/4/6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84ECD-7D34-4B37-9918-C8EE0317E86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91962" y="21195982"/>
            <a:ext cx="12832080" cy="2502306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191962" y="2705572"/>
            <a:ext cx="12832080" cy="18167985"/>
          </a:xfrm>
        </p:spPr>
        <p:txBody>
          <a:bodyPr/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191962" y="23698288"/>
            <a:ext cx="12832080" cy="3553689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4D73-157E-418C-86AA-BD4035F8C954}" type="datetimeFigureOut">
              <a:rPr lang="zh-TW" altLang="en-US" smtClean="0"/>
              <a:pPr/>
              <a:t>2017/4/6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84ECD-7D34-4B37-9918-C8EE0317E86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  <a:prstGeom prst="rect">
            <a:avLst/>
          </a:prstGeom>
        </p:spPr>
        <p:txBody>
          <a:bodyPr vert="horz" lIns="295232" tIns="147616" rIns="295232" bIns="147616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9340" y="7065330"/>
            <a:ext cx="19248120" cy="19983384"/>
          </a:xfrm>
          <a:prstGeom prst="rect">
            <a:avLst/>
          </a:prstGeom>
        </p:spPr>
        <p:txBody>
          <a:bodyPr vert="horz" lIns="295232" tIns="147616" rIns="295232" bIns="147616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069340" y="28065053"/>
            <a:ext cx="4990253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D4D73-157E-418C-86AA-BD4035F8C954}" type="datetimeFigureOut">
              <a:rPr lang="zh-TW" altLang="en-US" smtClean="0"/>
              <a:pPr/>
              <a:t>2017/4/6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7307157" y="28065053"/>
            <a:ext cx="6772487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5327207" y="28065053"/>
            <a:ext cx="4990253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84ECD-7D34-4B37-9918-C8EE0317E86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2952323" rtl="0" eaLnBrk="1" latinLnBrk="0" hangingPunct="1">
        <a:spcBef>
          <a:spcPct val="0"/>
        </a:spcBef>
        <a:buNone/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7121" indent="-1107121" algn="l" defTabSz="2952323" rtl="0" eaLnBrk="1" latinLnBrk="0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63" indent="-922601" algn="l" defTabSz="2952323" rtl="0" eaLnBrk="1" latinLnBrk="0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90404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6566" indent="-738081" algn="l" defTabSz="2952323" rtl="0" eaLnBrk="1" latinLnBrk="0" hangingPunct="1">
        <a:spcBef>
          <a:spcPct val="20000"/>
        </a:spcBef>
        <a:buFont typeface="Arial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727" indent="-738081" algn="l" defTabSz="2952323" rtl="0" eaLnBrk="1" latinLnBrk="0" hangingPunct="1">
        <a:spcBef>
          <a:spcPct val="20000"/>
        </a:spcBef>
        <a:buFont typeface="Arial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89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2"/>
          <a:stretch/>
        </p:blipFill>
        <p:spPr>
          <a:xfrm>
            <a:off x="5615138" y="90315"/>
            <a:ext cx="10972303" cy="2952328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0" y="-189819"/>
            <a:ext cx="21386800" cy="182306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智能車情境創意競賽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952523"/>
              </p:ext>
            </p:extLst>
          </p:nvPr>
        </p:nvGraphicFramePr>
        <p:xfrm>
          <a:off x="3852640" y="1314451"/>
          <a:ext cx="16129793" cy="2560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97873"/>
                <a:gridCol w="424468"/>
                <a:gridCol w="14007452"/>
              </a:tblGrid>
              <a:tr h="370840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團隊名稱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：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06896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作品名稱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：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著者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：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marL="0" marR="0" lvl="0" indent="0" algn="l" defTabSz="29523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隊長姓名</a:t>
                      </a:r>
                      <a:r>
                        <a:rPr lang="en-US" altLang="zh-TW" sz="2400" baseline="30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，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著者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姓名</a:t>
                      </a:r>
                      <a:r>
                        <a:rPr lang="en-US" altLang="zh-TW" sz="2400" baseline="30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，著者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姓名</a:t>
                      </a:r>
                      <a:r>
                        <a:rPr lang="en-US" altLang="zh-TW" sz="2400" baseline="30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r>
                        <a:rPr lang="zh-TW" altLang="en-US" sz="24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，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著者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姓名</a:t>
                      </a:r>
                      <a:r>
                        <a:rPr lang="en-US" altLang="zh-TW" sz="2400" baseline="30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，著者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姓名</a:t>
                      </a:r>
                      <a:r>
                        <a:rPr lang="en-US" altLang="zh-TW" sz="2400" baseline="30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，著者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姓名</a:t>
                      </a:r>
                      <a:r>
                        <a:rPr lang="en-US" altLang="zh-TW" sz="2400" baseline="30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zh-TW" altLang="en-US" sz="2400" baseline="300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單位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：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baseline="30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學校名稱，系所名稱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en-US" altLang="zh-TW" sz="2400" baseline="30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公司名稱，部門名稱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en-US" altLang="zh-TW" sz="2400" baseline="30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研究機構名稱，部門名稱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684288" y="4194771"/>
            <a:ext cx="20162240" cy="1477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下方區域作者自由設計應用，呈現格式不拘，圖文並茂</a:t>
            </a:r>
            <a:r>
              <a:rPr lang="zh-TW" altLang="en-US" sz="4800" dirty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為佳</a:t>
            </a:r>
            <a:r>
              <a:rPr lang="zh-TW" altLang="en-US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4800" dirty="0" smtClean="0">
              <a:solidFill>
                <a:schemeClr val="accent2">
                  <a:lumMod val="40000"/>
                  <a:lumOff val="6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壁報尺寸：</a:t>
            </a:r>
            <a:r>
              <a:rPr lang="en-US" altLang="zh-TW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A1</a:t>
            </a:r>
            <a:r>
              <a:rPr lang="zh-TW" altLang="en-US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直式，寬</a:t>
            </a:r>
            <a:r>
              <a:rPr lang="en-US" altLang="zh-TW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594mm x </a:t>
            </a:r>
            <a:r>
              <a:rPr lang="zh-TW" altLang="en-US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高</a:t>
            </a:r>
            <a:r>
              <a:rPr lang="en-US" altLang="zh-TW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841mm</a:t>
            </a:r>
          </a:p>
          <a:p>
            <a:r>
              <a:rPr lang="zh-TW" altLang="en-US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壁報</a:t>
            </a:r>
            <a:r>
              <a:rPr lang="zh-TW" altLang="en-US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內容需含</a:t>
            </a:r>
            <a:r>
              <a:rPr lang="en-US" altLang="zh-TW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一、</a:t>
            </a:r>
            <a:r>
              <a:rPr lang="zh-TW" altLang="en-US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作品</a:t>
            </a:r>
            <a:r>
              <a:rPr lang="zh-TW" altLang="en-US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範圍，二、</a:t>
            </a:r>
            <a:r>
              <a:rPr lang="zh-TW" altLang="en-US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使用情境</a:t>
            </a:r>
            <a:r>
              <a:rPr lang="zh-TW" altLang="en-US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描述</a:t>
            </a:r>
            <a:r>
              <a:rPr lang="zh-TW" altLang="en-US" sz="4400" dirty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三</a:t>
            </a:r>
            <a:r>
              <a:rPr lang="zh-TW" altLang="en-US" sz="4800" dirty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、科技創新</a:t>
            </a:r>
            <a:r>
              <a:rPr lang="zh-TW" altLang="en-US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特色，四、產品</a:t>
            </a:r>
            <a:r>
              <a:rPr lang="zh-TW" altLang="en-US" sz="4800" dirty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可行性</a:t>
            </a:r>
            <a:r>
              <a:rPr lang="zh-TW" altLang="en-US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實用性。以下簡略說明，以供參考。</a:t>
            </a:r>
            <a:endParaRPr lang="en-US" altLang="zh-TW" sz="4800" dirty="0" smtClean="0">
              <a:solidFill>
                <a:schemeClr val="accent2">
                  <a:lumMod val="40000"/>
                  <a:lumOff val="6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  <a:p>
            <a:r>
              <a:rPr lang="zh-TW" altLang="en-US" sz="48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一、作品範圍</a:t>
            </a:r>
            <a:r>
              <a:rPr lang="zh-TW" altLang="en-US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以綠能微型電動車</a:t>
            </a:r>
            <a:r>
              <a:rPr lang="en-US" altLang="zh-TW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三輪或四輪</a:t>
            </a:r>
            <a:r>
              <a:rPr lang="en-US" altLang="zh-TW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為基礎，可透過即插即用</a:t>
            </a:r>
            <a:r>
              <a:rPr lang="en-US" altLang="zh-TW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Plug&amp;Play</a:t>
            </a:r>
            <a:r>
              <a:rPr lang="en-US" altLang="zh-TW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功能模式之科技創新，或加值 </a:t>
            </a:r>
            <a:r>
              <a:rPr lang="en-US" altLang="zh-TW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ICT &amp; IOV</a:t>
            </a:r>
            <a:r>
              <a:rPr lang="zh-TW" alt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科技，創造產品之新穎性、便利性與獨特性。</a:t>
            </a:r>
          </a:p>
          <a:p>
            <a:endParaRPr lang="zh-TW" altLang="en-US" sz="4800" dirty="0" smtClean="0">
              <a:solidFill>
                <a:schemeClr val="accent2">
                  <a:lumMod val="40000"/>
                  <a:lumOff val="6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4800" dirty="0" smtClean="0">
              <a:solidFill>
                <a:schemeClr val="accent2">
                  <a:lumMod val="40000"/>
                  <a:lumOff val="6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8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二、使用情境描述：</a:t>
            </a:r>
            <a:r>
              <a:rPr lang="zh-TW" alt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研析現有都會區交通問題與原因，並導入 </a:t>
            </a:r>
            <a:r>
              <a:rPr lang="en-US" altLang="zh-TW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ICT &amp; IOV </a:t>
            </a:r>
            <a:r>
              <a:rPr lang="zh-TW" alt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科技創新，預測改善後之情境，並能提升都會運輸之效率、安全與智慧等指標，或提供更多元領域之服務與大數據應用。</a:t>
            </a:r>
            <a:endParaRPr lang="en-US" altLang="zh-TW" sz="3200" dirty="0" smtClean="0">
              <a:solidFill>
                <a:schemeClr val="accent2">
                  <a:lumMod val="40000"/>
                  <a:lumOff val="6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>
              <a:solidFill>
                <a:schemeClr val="accent2">
                  <a:lumMod val="40000"/>
                  <a:lumOff val="6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2800" dirty="0" smtClean="0">
              <a:solidFill>
                <a:schemeClr val="accent2">
                  <a:lumMod val="40000"/>
                  <a:lumOff val="6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2800" dirty="0" smtClean="0">
              <a:solidFill>
                <a:schemeClr val="accent2">
                  <a:lumMod val="40000"/>
                  <a:lumOff val="6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8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三、科技創新特色：</a:t>
            </a:r>
            <a:r>
              <a:rPr lang="zh-TW" alt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藉由科技創新之軟體</a:t>
            </a:r>
            <a:r>
              <a:rPr lang="en-US" altLang="zh-TW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韌體</a:t>
            </a:r>
            <a:r>
              <a:rPr lang="en-US" altLang="zh-TW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硬體技術</a:t>
            </a:r>
            <a:r>
              <a:rPr lang="en-US" altLang="zh-TW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如環境辨識、資料庫、感測原件、多技術整合、路徑閃避策略、資訊融合與控制等</a:t>
            </a:r>
            <a:r>
              <a:rPr lang="en-US" altLang="zh-TW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，呈現利績創新特色與價值。</a:t>
            </a:r>
            <a:endParaRPr lang="en-US" altLang="zh-TW" sz="3200" dirty="0" smtClean="0">
              <a:solidFill>
                <a:schemeClr val="accent2">
                  <a:lumMod val="40000"/>
                  <a:lumOff val="6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3200" dirty="0">
              <a:solidFill>
                <a:schemeClr val="accent2">
                  <a:lumMod val="40000"/>
                  <a:lumOff val="6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solidFill>
                <a:schemeClr val="accent2">
                  <a:lumMod val="40000"/>
                  <a:lumOff val="6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4800" dirty="0">
              <a:solidFill>
                <a:schemeClr val="accent2">
                  <a:lumMod val="40000"/>
                  <a:lumOff val="6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8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四、產品</a:t>
            </a:r>
            <a:r>
              <a:rPr lang="zh-TW" altLang="en-US" sz="4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可行性實用性</a:t>
            </a:r>
            <a:r>
              <a:rPr lang="zh-TW" altLang="en-US" sz="48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探討所提作品之可行性及實用性，可商品化的潛能、及其他相關說明。</a:t>
            </a:r>
            <a:endParaRPr lang="zh-TW" altLang="en-US" sz="3200" dirty="0">
              <a:solidFill>
                <a:schemeClr val="accent2">
                  <a:lumMod val="40000"/>
                  <a:lumOff val="6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4800" dirty="0" smtClean="0">
              <a:solidFill>
                <a:schemeClr val="accent2">
                  <a:lumMod val="40000"/>
                  <a:lumOff val="6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>
              <a:solidFill>
                <a:schemeClr val="accent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6" t="16221" r="7204" b="7141"/>
          <a:stretch/>
        </p:blipFill>
        <p:spPr>
          <a:xfrm>
            <a:off x="19406368" y="90315"/>
            <a:ext cx="1804938" cy="168460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2" y="-17128"/>
            <a:ext cx="3090698" cy="18177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fontAlgn="base">
          <a:defRPr sz="4400" dirty="0" smtClean="0">
            <a:latin typeface="標楷體" panose="03000509000000000000" pitchFamily="65" charset="-120"/>
            <a:ea typeface="標楷體" panose="03000509000000000000" pitchFamily="65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315</Words>
  <Application>Microsoft Office PowerPoint</Application>
  <PresentationFormat>自訂</PresentationFormat>
  <Paragraphs>30</Paragraphs>
  <Slides>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ychu-1</dc:creator>
  <cp:lastModifiedBy>User</cp:lastModifiedBy>
  <cp:revision>43</cp:revision>
  <dcterms:created xsi:type="dcterms:W3CDTF">2013-10-11T00:19:13Z</dcterms:created>
  <dcterms:modified xsi:type="dcterms:W3CDTF">2017-04-06T11:11:33Z</dcterms:modified>
</cp:coreProperties>
</file>